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7"/>
  </p:sldMasterIdLst>
  <p:notesMasterIdLst>
    <p:notesMasterId r:id="rId34"/>
  </p:notesMasterIdLst>
  <p:sldIdLst>
    <p:sldId id="493" r:id="rId18"/>
    <p:sldId id="486" r:id="rId19"/>
    <p:sldId id="475" r:id="rId20"/>
    <p:sldId id="479" r:id="rId21"/>
    <p:sldId id="494" r:id="rId22"/>
    <p:sldId id="509" r:id="rId23"/>
    <p:sldId id="510" r:id="rId24"/>
    <p:sldId id="517" r:id="rId25"/>
    <p:sldId id="515" r:id="rId26"/>
    <p:sldId id="511" r:id="rId27"/>
    <p:sldId id="516" r:id="rId28"/>
    <p:sldId id="518" r:id="rId29"/>
    <p:sldId id="512" r:id="rId30"/>
    <p:sldId id="497" r:id="rId31"/>
    <p:sldId id="507" r:id="rId32"/>
    <p:sldId id="492" r:id="rId3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F6F6F"/>
    <a:srgbClr val="2B8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1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84069F-DAF7-4D6D-BCD6-324AA3A7E9E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138E7A0-9436-4164-94BD-CFB0CBC9F49E}">
      <dgm:prSet phldrT="[Text]" custT="1"/>
      <dgm:spPr/>
      <dgm:t>
        <a:bodyPr/>
        <a:lstStyle/>
        <a:p>
          <a:r>
            <a:rPr lang="en-US" sz="1200" b="1"/>
            <a:t>3/17/21</a:t>
          </a:r>
          <a:r>
            <a:rPr lang="en-US" sz="1200"/>
            <a:t> Introductory OLE for FY 2020 TYP Grantees</a:t>
          </a:r>
        </a:p>
      </dgm:t>
    </dgm:pt>
    <dgm:pt modelId="{DD17B4C3-1863-4AAF-86E2-5E6E200C2271}" type="parTrans" cxnId="{C7A895CA-DD87-4C64-AD55-211C12F89FF2}">
      <dgm:prSet/>
      <dgm:spPr/>
      <dgm:t>
        <a:bodyPr/>
        <a:lstStyle/>
        <a:p>
          <a:endParaRPr lang="en-US"/>
        </a:p>
      </dgm:t>
    </dgm:pt>
    <dgm:pt modelId="{A2F4B469-B8CE-4B96-9037-9619490109D0}" type="sibTrans" cxnId="{C7A895CA-DD87-4C64-AD55-211C12F89FF2}">
      <dgm:prSet/>
      <dgm:spPr/>
      <dgm:t>
        <a:bodyPr/>
        <a:lstStyle/>
        <a:p>
          <a:endParaRPr lang="en-US"/>
        </a:p>
      </dgm:t>
    </dgm:pt>
    <dgm:pt modelId="{09AD2E8B-A056-4233-871D-F8B3C8A7DA6D}">
      <dgm:prSet phldrT="[Text]" custT="1"/>
      <dgm:spPr/>
      <dgm:t>
        <a:bodyPr/>
        <a:lstStyle/>
        <a:p>
          <a:r>
            <a:rPr lang="en-US" sz="1200" b="1" dirty="0" smtClean="0"/>
            <a:t>4/29/21</a:t>
          </a:r>
          <a:r>
            <a:rPr lang="en-US" sz="1200" dirty="0" smtClean="0"/>
            <a:t> </a:t>
          </a:r>
          <a:r>
            <a:rPr lang="en-US" sz="1200" dirty="0"/>
            <a:t>Communication Plan &amp; Engaging Youth/ Community Voice</a:t>
          </a:r>
        </a:p>
      </dgm:t>
    </dgm:pt>
    <dgm:pt modelId="{B9431A77-3A9D-40A9-90E0-087B44A84BB2}" type="parTrans" cxnId="{76FD1A5A-24D9-4E87-8BE0-A7B14C6AB2B8}">
      <dgm:prSet/>
      <dgm:spPr/>
      <dgm:t>
        <a:bodyPr/>
        <a:lstStyle/>
        <a:p>
          <a:endParaRPr lang="en-US"/>
        </a:p>
      </dgm:t>
    </dgm:pt>
    <dgm:pt modelId="{2041482F-CDC0-47D3-9C4F-E979C53BE36E}" type="sibTrans" cxnId="{76FD1A5A-24D9-4E87-8BE0-A7B14C6AB2B8}">
      <dgm:prSet/>
      <dgm:spPr/>
      <dgm:t>
        <a:bodyPr/>
        <a:lstStyle/>
        <a:p>
          <a:endParaRPr lang="en-US"/>
        </a:p>
      </dgm:t>
    </dgm:pt>
    <dgm:pt modelId="{459B76B0-051C-4540-94B4-A55D10B96209}">
      <dgm:prSet phldrT="[Text]" custT="1"/>
      <dgm:spPr/>
      <dgm:t>
        <a:bodyPr/>
        <a:lstStyle/>
        <a:p>
          <a:r>
            <a:rPr lang="en-US" sz="1200" b="1" dirty="0" smtClean="0"/>
            <a:t>6/29/21</a:t>
          </a:r>
          <a:endParaRPr lang="en-US" sz="1200" b="1" dirty="0"/>
        </a:p>
        <a:p>
          <a:r>
            <a:rPr lang="en-US" sz="1200" dirty="0"/>
            <a:t>Data Collection &amp; Evaluation</a:t>
          </a:r>
        </a:p>
      </dgm:t>
    </dgm:pt>
    <dgm:pt modelId="{1BD27964-0A2E-45CB-8632-19C3FB9D5960}" type="parTrans" cxnId="{EB5B98FA-FF43-45C5-B14B-E85586FD2917}">
      <dgm:prSet/>
      <dgm:spPr/>
      <dgm:t>
        <a:bodyPr/>
        <a:lstStyle/>
        <a:p>
          <a:endParaRPr lang="en-US"/>
        </a:p>
      </dgm:t>
    </dgm:pt>
    <dgm:pt modelId="{60E561F3-9377-41E7-86B6-3EF4EB429834}" type="sibTrans" cxnId="{EB5B98FA-FF43-45C5-B14B-E85586FD2917}">
      <dgm:prSet/>
      <dgm:spPr/>
      <dgm:t>
        <a:bodyPr/>
        <a:lstStyle/>
        <a:p>
          <a:endParaRPr lang="en-US"/>
        </a:p>
      </dgm:t>
    </dgm:pt>
    <dgm:pt modelId="{305E6ECF-C2D7-402B-BE38-2D80DB4FE445}">
      <dgm:prSet phldrT="[Text]" custT="1"/>
      <dgm:spPr/>
      <dgm:t>
        <a:bodyPr/>
        <a:lstStyle/>
        <a:p>
          <a:r>
            <a:rPr lang="en-US" sz="1200" b="1" dirty="0" smtClean="0"/>
            <a:t>7/29/21</a:t>
          </a:r>
          <a:endParaRPr lang="en-US" sz="1200" b="1" dirty="0"/>
        </a:p>
        <a:p>
          <a:r>
            <a:rPr lang="en-US" sz="1200" dirty="0"/>
            <a:t>Draft of Strat Pak to TTA </a:t>
          </a:r>
        </a:p>
      </dgm:t>
    </dgm:pt>
    <dgm:pt modelId="{590BBEED-07B4-4626-974C-A261B0577C39}" type="parTrans" cxnId="{741D860C-2FB2-4DFC-9812-B65F5B3648B1}">
      <dgm:prSet/>
      <dgm:spPr/>
      <dgm:t>
        <a:bodyPr/>
        <a:lstStyle/>
        <a:p>
          <a:endParaRPr lang="en-US"/>
        </a:p>
      </dgm:t>
    </dgm:pt>
    <dgm:pt modelId="{4A5591E8-E6EC-45AA-BA44-7BA28A7F2968}" type="sibTrans" cxnId="{741D860C-2FB2-4DFC-9812-B65F5B3648B1}">
      <dgm:prSet/>
      <dgm:spPr/>
      <dgm:t>
        <a:bodyPr/>
        <a:lstStyle/>
        <a:p>
          <a:endParaRPr lang="en-US"/>
        </a:p>
      </dgm:t>
    </dgm:pt>
    <dgm:pt modelId="{1A140E39-C674-4A0B-AA61-FA99A1E8BCC4}">
      <dgm:prSet phldrT="[Text]" custT="1"/>
      <dgm:spPr/>
      <dgm:t>
        <a:bodyPr/>
        <a:lstStyle/>
        <a:p>
          <a:r>
            <a:rPr lang="en-US" sz="1200" b="1" dirty="0" smtClean="0"/>
            <a:t>7/8/21</a:t>
          </a:r>
          <a:endParaRPr lang="en-US" sz="1200" b="1" dirty="0"/>
        </a:p>
        <a:p>
          <a:r>
            <a:rPr lang="en-US" sz="1200" dirty="0"/>
            <a:t>Sustainability</a:t>
          </a:r>
        </a:p>
      </dgm:t>
    </dgm:pt>
    <dgm:pt modelId="{2D591935-2239-4C44-8715-17AD963121C9}" type="parTrans" cxnId="{192F0A33-C5D0-4D15-A1FE-62FB0610C5AB}">
      <dgm:prSet/>
      <dgm:spPr/>
      <dgm:t>
        <a:bodyPr/>
        <a:lstStyle/>
        <a:p>
          <a:endParaRPr lang="en-US"/>
        </a:p>
      </dgm:t>
    </dgm:pt>
    <dgm:pt modelId="{C995A768-4232-48AB-98FB-F37C6E53D3B5}" type="sibTrans" cxnId="{192F0A33-C5D0-4D15-A1FE-62FB0610C5AB}">
      <dgm:prSet/>
      <dgm:spPr/>
      <dgm:t>
        <a:bodyPr/>
        <a:lstStyle/>
        <a:p>
          <a:endParaRPr lang="en-US"/>
        </a:p>
      </dgm:t>
    </dgm:pt>
    <dgm:pt modelId="{461B3458-7882-4FFB-A912-A838A98D87FD}">
      <dgm:prSet phldrT="[Text]" custT="1"/>
      <dgm:spPr/>
      <dgm:t>
        <a:bodyPr/>
        <a:lstStyle/>
        <a:p>
          <a:r>
            <a:rPr lang="en-US" sz="1200" b="1" dirty="0" smtClean="0"/>
            <a:t>05/13/21 </a:t>
          </a:r>
          <a:r>
            <a:rPr lang="en-US" sz="1200" dirty="0" smtClean="0"/>
            <a:t>        </a:t>
          </a:r>
          <a:r>
            <a:rPr lang="en-US" sz="1200" dirty="0"/>
            <a:t>Smart Goals &amp; Developing Supportive Objectives</a:t>
          </a:r>
        </a:p>
      </dgm:t>
    </dgm:pt>
    <dgm:pt modelId="{AEC847D8-02E4-49DC-BDA5-27517CE291EC}" type="parTrans" cxnId="{A25A7727-575A-4F9E-9DB5-70A85ACC4F98}">
      <dgm:prSet/>
      <dgm:spPr/>
      <dgm:t>
        <a:bodyPr/>
        <a:lstStyle/>
        <a:p>
          <a:endParaRPr lang="en-US"/>
        </a:p>
      </dgm:t>
    </dgm:pt>
    <dgm:pt modelId="{AA2F67B4-9846-4AB5-97D9-98B59943F90E}" type="sibTrans" cxnId="{A25A7727-575A-4F9E-9DB5-70A85ACC4F98}">
      <dgm:prSet/>
      <dgm:spPr/>
      <dgm:t>
        <a:bodyPr/>
        <a:lstStyle/>
        <a:p>
          <a:endParaRPr lang="en-US"/>
        </a:p>
      </dgm:t>
    </dgm:pt>
    <dgm:pt modelId="{4CD5DB48-4535-4813-955B-B051A1FA2A73}">
      <dgm:prSet phldrT="[Text]" custT="1"/>
      <dgm:spPr/>
      <dgm:t>
        <a:bodyPr/>
        <a:lstStyle/>
        <a:p>
          <a:r>
            <a:rPr lang="en-US" sz="1200" b="1" dirty="0" smtClean="0"/>
            <a:t>05/27/21</a:t>
          </a:r>
          <a:endParaRPr lang="en-US" sz="1200" b="1" dirty="0"/>
        </a:p>
        <a:p>
          <a:r>
            <a:rPr lang="en-US" sz="1200" dirty="0"/>
            <a:t>Logic Model</a:t>
          </a:r>
        </a:p>
      </dgm:t>
    </dgm:pt>
    <dgm:pt modelId="{7C446C3F-13E0-4D9A-9F26-D8EACD0F7197}" type="parTrans" cxnId="{C9BA7F80-6FCD-4ADD-A7A9-1697527AE386}">
      <dgm:prSet/>
      <dgm:spPr/>
      <dgm:t>
        <a:bodyPr/>
        <a:lstStyle/>
        <a:p>
          <a:endParaRPr lang="en-US"/>
        </a:p>
      </dgm:t>
    </dgm:pt>
    <dgm:pt modelId="{B3A69587-8330-4C63-A886-36B391954375}" type="sibTrans" cxnId="{C9BA7F80-6FCD-4ADD-A7A9-1697527AE386}">
      <dgm:prSet/>
      <dgm:spPr/>
      <dgm:t>
        <a:bodyPr/>
        <a:lstStyle/>
        <a:p>
          <a:endParaRPr lang="en-US"/>
        </a:p>
      </dgm:t>
    </dgm:pt>
    <dgm:pt modelId="{69C5E6AB-2875-4798-8712-D31D508F6ED8}" type="pres">
      <dgm:prSet presAssocID="{E884069F-DAF7-4D6D-BCD6-324AA3A7E9E1}" presName="CompostProcess" presStyleCnt="0">
        <dgm:presLayoutVars>
          <dgm:dir/>
          <dgm:resizeHandles val="exact"/>
        </dgm:presLayoutVars>
      </dgm:prSet>
      <dgm:spPr/>
    </dgm:pt>
    <dgm:pt modelId="{6C242704-06F5-418A-B579-EA592F8558C8}" type="pres">
      <dgm:prSet presAssocID="{E884069F-DAF7-4D6D-BCD6-324AA3A7E9E1}" presName="arrow" presStyleLbl="bgShp" presStyleIdx="0" presStyleCnt="1" custScaleX="117647" custLinFactNeighborX="-3728" custLinFactNeighborY="-8163"/>
      <dgm:spPr/>
      <dgm:t>
        <a:bodyPr/>
        <a:lstStyle/>
        <a:p>
          <a:endParaRPr lang="en-US"/>
        </a:p>
      </dgm:t>
    </dgm:pt>
    <dgm:pt modelId="{E643FDAA-4224-426D-89D4-F342271E297E}" type="pres">
      <dgm:prSet presAssocID="{E884069F-DAF7-4D6D-BCD6-324AA3A7E9E1}" presName="linearProcess" presStyleCnt="0"/>
      <dgm:spPr/>
    </dgm:pt>
    <dgm:pt modelId="{C861F9E8-E9DD-49CD-9B8B-3A8C688226AC}" type="pres">
      <dgm:prSet presAssocID="{D138E7A0-9436-4164-94BD-CFB0CBC9F49E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96ACB-7320-49B5-8E43-8F1F2FB0E530}" type="pres">
      <dgm:prSet presAssocID="{A2F4B469-B8CE-4B96-9037-9619490109D0}" presName="sibTrans" presStyleCnt="0"/>
      <dgm:spPr/>
    </dgm:pt>
    <dgm:pt modelId="{491DF118-E20C-445E-8CE1-7472C7267EB5}" type="pres">
      <dgm:prSet presAssocID="{09AD2E8B-A056-4233-871D-F8B3C8A7DA6D}" presName="textNode" presStyleLbl="node1" presStyleIdx="1" presStyleCnt="7" custScaleX="116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2D700-9665-4037-AB61-29E6F608AE45}" type="pres">
      <dgm:prSet presAssocID="{2041482F-CDC0-47D3-9C4F-E979C53BE36E}" presName="sibTrans" presStyleCnt="0"/>
      <dgm:spPr/>
    </dgm:pt>
    <dgm:pt modelId="{F2DD4075-27BE-405F-AF22-71BBA90025E6}" type="pres">
      <dgm:prSet presAssocID="{461B3458-7882-4FFB-A912-A838A98D87FD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21C1A-F31F-49E4-85FE-449E8FE561AC}" type="pres">
      <dgm:prSet presAssocID="{AA2F67B4-9846-4AB5-97D9-98B59943F90E}" presName="sibTrans" presStyleCnt="0"/>
      <dgm:spPr/>
    </dgm:pt>
    <dgm:pt modelId="{8F660621-A74B-4FE0-A1F8-260E54C7862D}" type="pres">
      <dgm:prSet presAssocID="{4CD5DB48-4535-4813-955B-B051A1FA2A73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34660-3DC9-4C3B-BB0F-BC0B6E5DD9E9}" type="pres">
      <dgm:prSet presAssocID="{B3A69587-8330-4C63-A886-36B391954375}" presName="sibTrans" presStyleCnt="0"/>
      <dgm:spPr/>
    </dgm:pt>
    <dgm:pt modelId="{854AE4D2-A35F-4237-AC9A-11185D8F51B8}" type="pres">
      <dgm:prSet presAssocID="{459B76B0-051C-4540-94B4-A55D10B96209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F0E0C-F2E1-4A0B-9C99-135E814765A2}" type="pres">
      <dgm:prSet presAssocID="{60E561F3-9377-41E7-86B6-3EF4EB429834}" presName="sibTrans" presStyleCnt="0"/>
      <dgm:spPr/>
    </dgm:pt>
    <dgm:pt modelId="{1E52E614-1D25-49C0-8CAE-C25D7D644AED}" type="pres">
      <dgm:prSet presAssocID="{1A140E39-C674-4A0B-AA61-FA99A1E8BCC4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06070-EF87-42D6-98B9-4974747CB246}" type="pres">
      <dgm:prSet presAssocID="{C995A768-4232-48AB-98FB-F37C6E53D3B5}" presName="sibTrans" presStyleCnt="0"/>
      <dgm:spPr/>
    </dgm:pt>
    <dgm:pt modelId="{D858CCAB-2903-40EE-AA83-D9F88114949F}" type="pres">
      <dgm:prSet presAssocID="{305E6ECF-C2D7-402B-BE38-2D80DB4FE445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116EE7-0972-491F-B879-B6A6759C0E4E}" type="presOf" srcId="{459B76B0-051C-4540-94B4-A55D10B96209}" destId="{854AE4D2-A35F-4237-AC9A-11185D8F51B8}" srcOrd="0" destOrd="0" presId="urn:microsoft.com/office/officeart/2005/8/layout/hProcess9"/>
    <dgm:cxn modelId="{741D860C-2FB2-4DFC-9812-B65F5B3648B1}" srcId="{E884069F-DAF7-4D6D-BCD6-324AA3A7E9E1}" destId="{305E6ECF-C2D7-402B-BE38-2D80DB4FE445}" srcOrd="6" destOrd="0" parTransId="{590BBEED-07B4-4626-974C-A261B0577C39}" sibTransId="{4A5591E8-E6EC-45AA-BA44-7BA28A7F2968}"/>
    <dgm:cxn modelId="{826F063D-D80C-4663-8273-AF164C74D524}" type="presOf" srcId="{1A140E39-C674-4A0B-AA61-FA99A1E8BCC4}" destId="{1E52E614-1D25-49C0-8CAE-C25D7D644AED}" srcOrd="0" destOrd="0" presId="urn:microsoft.com/office/officeart/2005/8/layout/hProcess9"/>
    <dgm:cxn modelId="{E3A83CCA-C841-41F2-87B5-1E14D68851F3}" type="presOf" srcId="{E884069F-DAF7-4D6D-BCD6-324AA3A7E9E1}" destId="{69C5E6AB-2875-4798-8712-D31D508F6ED8}" srcOrd="0" destOrd="0" presId="urn:microsoft.com/office/officeart/2005/8/layout/hProcess9"/>
    <dgm:cxn modelId="{C7A895CA-DD87-4C64-AD55-211C12F89FF2}" srcId="{E884069F-DAF7-4D6D-BCD6-324AA3A7E9E1}" destId="{D138E7A0-9436-4164-94BD-CFB0CBC9F49E}" srcOrd="0" destOrd="0" parTransId="{DD17B4C3-1863-4AAF-86E2-5E6E200C2271}" sibTransId="{A2F4B469-B8CE-4B96-9037-9619490109D0}"/>
    <dgm:cxn modelId="{71438EF8-F2DB-437E-9556-993080AAA7EB}" type="presOf" srcId="{461B3458-7882-4FFB-A912-A838A98D87FD}" destId="{F2DD4075-27BE-405F-AF22-71BBA90025E6}" srcOrd="0" destOrd="0" presId="urn:microsoft.com/office/officeart/2005/8/layout/hProcess9"/>
    <dgm:cxn modelId="{192F0A33-C5D0-4D15-A1FE-62FB0610C5AB}" srcId="{E884069F-DAF7-4D6D-BCD6-324AA3A7E9E1}" destId="{1A140E39-C674-4A0B-AA61-FA99A1E8BCC4}" srcOrd="5" destOrd="0" parTransId="{2D591935-2239-4C44-8715-17AD963121C9}" sibTransId="{C995A768-4232-48AB-98FB-F37C6E53D3B5}"/>
    <dgm:cxn modelId="{76FD1A5A-24D9-4E87-8BE0-A7B14C6AB2B8}" srcId="{E884069F-DAF7-4D6D-BCD6-324AA3A7E9E1}" destId="{09AD2E8B-A056-4233-871D-F8B3C8A7DA6D}" srcOrd="1" destOrd="0" parTransId="{B9431A77-3A9D-40A9-90E0-087B44A84BB2}" sibTransId="{2041482F-CDC0-47D3-9C4F-E979C53BE36E}"/>
    <dgm:cxn modelId="{EB5B98FA-FF43-45C5-B14B-E85586FD2917}" srcId="{E884069F-DAF7-4D6D-BCD6-324AA3A7E9E1}" destId="{459B76B0-051C-4540-94B4-A55D10B96209}" srcOrd="4" destOrd="0" parTransId="{1BD27964-0A2E-45CB-8632-19C3FB9D5960}" sibTransId="{60E561F3-9377-41E7-86B6-3EF4EB429834}"/>
    <dgm:cxn modelId="{A25A7727-575A-4F9E-9DB5-70A85ACC4F98}" srcId="{E884069F-DAF7-4D6D-BCD6-324AA3A7E9E1}" destId="{461B3458-7882-4FFB-A912-A838A98D87FD}" srcOrd="2" destOrd="0" parTransId="{AEC847D8-02E4-49DC-BDA5-27517CE291EC}" sibTransId="{AA2F67B4-9846-4AB5-97D9-98B59943F90E}"/>
    <dgm:cxn modelId="{23486E1E-9FB4-42BB-8C7B-5DA3A5232BEB}" type="presOf" srcId="{305E6ECF-C2D7-402B-BE38-2D80DB4FE445}" destId="{D858CCAB-2903-40EE-AA83-D9F88114949F}" srcOrd="0" destOrd="0" presId="urn:microsoft.com/office/officeart/2005/8/layout/hProcess9"/>
    <dgm:cxn modelId="{93543959-23A7-4C57-A3AC-F36527E4C1FC}" type="presOf" srcId="{4CD5DB48-4535-4813-955B-B051A1FA2A73}" destId="{8F660621-A74B-4FE0-A1F8-260E54C7862D}" srcOrd="0" destOrd="0" presId="urn:microsoft.com/office/officeart/2005/8/layout/hProcess9"/>
    <dgm:cxn modelId="{8ADFF912-B20B-4D05-A6C7-97EA9C030DE6}" type="presOf" srcId="{D138E7A0-9436-4164-94BD-CFB0CBC9F49E}" destId="{C861F9E8-E9DD-49CD-9B8B-3A8C688226AC}" srcOrd="0" destOrd="0" presId="urn:microsoft.com/office/officeart/2005/8/layout/hProcess9"/>
    <dgm:cxn modelId="{C9BA7F80-6FCD-4ADD-A7A9-1697527AE386}" srcId="{E884069F-DAF7-4D6D-BCD6-324AA3A7E9E1}" destId="{4CD5DB48-4535-4813-955B-B051A1FA2A73}" srcOrd="3" destOrd="0" parTransId="{7C446C3F-13E0-4D9A-9F26-D8EACD0F7197}" sibTransId="{B3A69587-8330-4C63-A886-36B391954375}"/>
    <dgm:cxn modelId="{038BC54C-DB81-4BCE-BFEC-C958B123AC84}" type="presOf" srcId="{09AD2E8B-A056-4233-871D-F8B3C8A7DA6D}" destId="{491DF118-E20C-445E-8CE1-7472C7267EB5}" srcOrd="0" destOrd="0" presId="urn:microsoft.com/office/officeart/2005/8/layout/hProcess9"/>
    <dgm:cxn modelId="{885E80E6-7711-4E6A-93F2-6226ED3E5DFE}" type="presParOf" srcId="{69C5E6AB-2875-4798-8712-D31D508F6ED8}" destId="{6C242704-06F5-418A-B579-EA592F8558C8}" srcOrd="0" destOrd="0" presId="urn:microsoft.com/office/officeart/2005/8/layout/hProcess9"/>
    <dgm:cxn modelId="{679147E3-FFED-4568-B350-D6B74BB8F221}" type="presParOf" srcId="{69C5E6AB-2875-4798-8712-D31D508F6ED8}" destId="{E643FDAA-4224-426D-89D4-F342271E297E}" srcOrd="1" destOrd="0" presId="urn:microsoft.com/office/officeart/2005/8/layout/hProcess9"/>
    <dgm:cxn modelId="{D380A41C-AC61-4E36-ABE6-2B0C36340141}" type="presParOf" srcId="{E643FDAA-4224-426D-89D4-F342271E297E}" destId="{C861F9E8-E9DD-49CD-9B8B-3A8C688226AC}" srcOrd="0" destOrd="0" presId="urn:microsoft.com/office/officeart/2005/8/layout/hProcess9"/>
    <dgm:cxn modelId="{0F5DBA37-FFF0-461D-A738-7091546E3CD5}" type="presParOf" srcId="{E643FDAA-4224-426D-89D4-F342271E297E}" destId="{0DF96ACB-7320-49B5-8E43-8F1F2FB0E530}" srcOrd="1" destOrd="0" presId="urn:microsoft.com/office/officeart/2005/8/layout/hProcess9"/>
    <dgm:cxn modelId="{416E1C10-8334-4910-A28A-48C923465BEF}" type="presParOf" srcId="{E643FDAA-4224-426D-89D4-F342271E297E}" destId="{491DF118-E20C-445E-8CE1-7472C7267EB5}" srcOrd="2" destOrd="0" presId="urn:microsoft.com/office/officeart/2005/8/layout/hProcess9"/>
    <dgm:cxn modelId="{F7CC679D-6545-4D4B-B2FD-78B088F1C0DD}" type="presParOf" srcId="{E643FDAA-4224-426D-89D4-F342271E297E}" destId="{EB42D700-9665-4037-AB61-29E6F608AE45}" srcOrd="3" destOrd="0" presId="urn:microsoft.com/office/officeart/2005/8/layout/hProcess9"/>
    <dgm:cxn modelId="{A9C77CBD-5392-4D5C-A951-EA12C15BA068}" type="presParOf" srcId="{E643FDAA-4224-426D-89D4-F342271E297E}" destId="{F2DD4075-27BE-405F-AF22-71BBA90025E6}" srcOrd="4" destOrd="0" presId="urn:microsoft.com/office/officeart/2005/8/layout/hProcess9"/>
    <dgm:cxn modelId="{02372285-CEBE-4344-A4A2-BBFBCEA76C0C}" type="presParOf" srcId="{E643FDAA-4224-426D-89D4-F342271E297E}" destId="{E1221C1A-F31F-49E4-85FE-449E8FE561AC}" srcOrd="5" destOrd="0" presId="urn:microsoft.com/office/officeart/2005/8/layout/hProcess9"/>
    <dgm:cxn modelId="{6222F8DC-F218-4840-8A46-5590FE872CFD}" type="presParOf" srcId="{E643FDAA-4224-426D-89D4-F342271E297E}" destId="{8F660621-A74B-4FE0-A1F8-260E54C7862D}" srcOrd="6" destOrd="0" presId="urn:microsoft.com/office/officeart/2005/8/layout/hProcess9"/>
    <dgm:cxn modelId="{FDB61BDE-4928-442C-89B3-97CB3BDEBE77}" type="presParOf" srcId="{E643FDAA-4224-426D-89D4-F342271E297E}" destId="{A3734660-3DC9-4C3B-BB0F-BC0B6E5DD9E9}" srcOrd="7" destOrd="0" presId="urn:microsoft.com/office/officeart/2005/8/layout/hProcess9"/>
    <dgm:cxn modelId="{BEE397BF-7738-4DEB-BD8A-236E0AFA9809}" type="presParOf" srcId="{E643FDAA-4224-426D-89D4-F342271E297E}" destId="{854AE4D2-A35F-4237-AC9A-11185D8F51B8}" srcOrd="8" destOrd="0" presId="urn:microsoft.com/office/officeart/2005/8/layout/hProcess9"/>
    <dgm:cxn modelId="{AD364D8F-558B-4A73-AACE-2E0143B45E1B}" type="presParOf" srcId="{E643FDAA-4224-426D-89D4-F342271E297E}" destId="{033F0E0C-F2E1-4A0B-9C99-135E814765A2}" srcOrd="9" destOrd="0" presId="urn:microsoft.com/office/officeart/2005/8/layout/hProcess9"/>
    <dgm:cxn modelId="{992422AB-D710-439F-B175-7A402766398C}" type="presParOf" srcId="{E643FDAA-4224-426D-89D4-F342271E297E}" destId="{1E52E614-1D25-49C0-8CAE-C25D7D644AED}" srcOrd="10" destOrd="0" presId="urn:microsoft.com/office/officeart/2005/8/layout/hProcess9"/>
    <dgm:cxn modelId="{34B87C2F-6E10-4B78-AFB2-2339FBCF8B39}" type="presParOf" srcId="{E643FDAA-4224-426D-89D4-F342271E297E}" destId="{9EB06070-EF87-42D6-98B9-4974747CB246}" srcOrd="11" destOrd="0" presId="urn:microsoft.com/office/officeart/2005/8/layout/hProcess9"/>
    <dgm:cxn modelId="{CBF5CE6A-82A6-4009-8B8A-FE7F4B9225E7}" type="presParOf" srcId="{E643FDAA-4224-426D-89D4-F342271E297E}" destId="{D858CCAB-2903-40EE-AA83-D9F88114949F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42704-06F5-418A-B579-EA592F8558C8}">
      <dsp:nvSpPr>
        <dsp:cNvPr id="0" name=""/>
        <dsp:cNvSpPr/>
      </dsp:nvSpPr>
      <dsp:spPr>
        <a:xfrm>
          <a:off x="0" y="0"/>
          <a:ext cx="9267820" cy="3200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1F9E8-E9DD-49CD-9B8B-3A8C688226AC}">
      <dsp:nvSpPr>
        <dsp:cNvPr id="0" name=""/>
        <dsp:cNvSpPr/>
      </dsp:nvSpPr>
      <dsp:spPr>
        <a:xfrm>
          <a:off x="2286" y="960120"/>
          <a:ext cx="1134946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/>
            <a:t>3/17/21</a:t>
          </a:r>
          <a:r>
            <a:rPr lang="en-US" sz="1200" kern="1200"/>
            <a:t> Introductory OLE for FY 2020 TYP Grantees</a:t>
          </a:r>
        </a:p>
      </dsp:txBody>
      <dsp:txXfrm>
        <a:off x="57689" y="1015523"/>
        <a:ext cx="1024140" cy="1169354"/>
      </dsp:txXfrm>
    </dsp:sp>
    <dsp:sp modelId="{491DF118-E20C-445E-8CE1-7472C7267EB5}">
      <dsp:nvSpPr>
        <dsp:cNvPr id="0" name=""/>
        <dsp:cNvSpPr/>
      </dsp:nvSpPr>
      <dsp:spPr>
        <a:xfrm>
          <a:off x="1326390" y="960120"/>
          <a:ext cx="1318626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4/29/21</a:t>
          </a:r>
          <a:r>
            <a:rPr lang="en-US" sz="1200" kern="1200" dirty="0" smtClean="0"/>
            <a:t> </a:t>
          </a:r>
          <a:r>
            <a:rPr lang="en-US" sz="1200" kern="1200" dirty="0"/>
            <a:t>Communication Plan &amp; Engaging Youth/ Community Voice</a:t>
          </a:r>
        </a:p>
      </dsp:txBody>
      <dsp:txXfrm>
        <a:off x="1388882" y="1022612"/>
        <a:ext cx="1193642" cy="1155176"/>
      </dsp:txXfrm>
    </dsp:sp>
    <dsp:sp modelId="{F2DD4075-27BE-405F-AF22-71BBA90025E6}">
      <dsp:nvSpPr>
        <dsp:cNvPr id="0" name=""/>
        <dsp:cNvSpPr/>
      </dsp:nvSpPr>
      <dsp:spPr>
        <a:xfrm>
          <a:off x="2834174" y="960120"/>
          <a:ext cx="1134946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05/13/21 </a:t>
          </a:r>
          <a:r>
            <a:rPr lang="en-US" sz="1200" kern="1200" dirty="0" smtClean="0"/>
            <a:t>        </a:t>
          </a:r>
          <a:r>
            <a:rPr lang="en-US" sz="1200" kern="1200" dirty="0"/>
            <a:t>Smart Goals &amp; Developing Supportive Objectives</a:t>
          </a:r>
        </a:p>
      </dsp:txBody>
      <dsp:txXfrm>
        <a:off x="2889577" y="1015523"/>
        <a:ext cx="1024140" cy="1169354"/>
      </dsp:txXfrm>
    </dsp:sp>
    <dsp:sp modelId="{8F660621-A74B-4FE0-A1F8-260E54C7862D}">
      <dsp:nvSpPr>
        <dsp:cNvPr id="0" name=""/>
        <dsp:cNvSpPr/>
      </dsp:nvSpPr>
      <dsp:spPr>
        <a:xfrm>
          <a:off x="4158279" y="960120"/>
          <a:ext cx="1134946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05/27/21</a:t>
          </a:r>
          <a:endParaRPr lang="en-US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Logic Model</a:t>
          </a:r>
        </a:p>
      </dsp:txBody>
      <dsp:txXfrm>
        <a:off x="4213682" y="1015523"/>
        <a:ext cx="1024140" cy="1169354"/>
      </dsp:txXfrm>
    </dsp:sp>
    <dsp:sp modelId="{854AE4D2-A35F-4237-AC9A-11185D8F51B8}">
      <dsp:nvSpPr>
        <dsp:cNvPr id="0" name=""/>
        <dsp:cNvSpPr/>
      </dsp:nvSpPr>
      <dsp:spPr>
        <a:xfrm>
          <a:off x="5482383" y="960120"/>
          <a:ext cx="1134946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6/29/21</a:t>
          </a:r>
          <a:endParaRPr lang="en-US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Data Collection &amp; Evaluation</a:t>
          </a:r>
        </a:p>
      </dsp:txBody>
      <dsp:txXfrm>
        <a:off x="5537786" y="1015523"/>
        <a:ext cx="1024140" cy="1169354"/>
      </dsp:txXfrm>
    </dsp:sp>
    <dsp:sp modelId="{1E52E614-1D25-49C0-8CAE-C25D7D644AED}">
      <dsp:nvSpPr>
        <dsp:cNvPr id="0" name=""/>
        <dsp:cNvSpPr/>
      </dsp:nvSpPr>
      <dsp:spPr>
        <a:xfrm>
          <a:off x="6806487" y="960120"/>
          <a:ext cx="1134946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7/8/21</a:t>
          </a:r>
          <a:endParaRPr lang="en-US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Sustainability</a:t>
          </a:r>
        </a:p>
      </dsp:txBody>
      <dsp:txXfrm>
        <a:off x="6861890" y="1015523"/>
        <a:ext cx="1024140" cy="1169354"/>
      </dsp:txXfrm>
    </dsp:sp>
    <dsp:sp modelId="{D858CCAB-2903-40EE-AA83-D9F88114949F}">
      <dsp:nvSpPr>
        <dsp:cNvPr id="0" name=""/>
        <dsp:cNvSpPr/>
      </dsp:nvSpPr>
      <dsp:spPr>
        <a:xfrm>
          <a:off x="8130591" y="960120"/>
          <a:ext cx="1134946" cy="128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7/29/21</a:t>
          </a:r>
          <a:endParaRPr lang="en-US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Draft of Strat Pak to TTA </a:t>
          </a:r>
        </a:p>
      </dsp:txBody>
      <dsp:txXfrm>
        <a:off x="8185994" y="1015523"/>
        <a:ext cx="1024140" cy="1169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06BA84-EB5D-4E62-AF52-84645667D670}" type="datetimeFigureOut">
              <a:rPr lang="en-US"/>
              <a:pPr>
                <a:defRPr/>
              </a:pPr>
              <a:t>12/20/2021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C2C0308-E599-4F08-B23C-A8D6DA2AFC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936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Ethleen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Welcomes grantee meeting participants and will provide the opening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16B357-ADDB-4DE0-85F5-97E115EB65F0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30DE52-73BF-4122-A647-F231B37B31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413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30DE52-73BF-4122-A647-F231B37B31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413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30DE52-73BF-4122-A647-F231B37B31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8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6F96FE-AEC3-45FD-A07A-3C1EC1CB6042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14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2BE443-B74F-4F7F-BB99-067BD00C65A7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15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F04AEA-44F0-4E22-93C8-E56074E79A3C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C15F01-75F0-4080-9F03-711AE25E58C0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30DE52-73BF-4122-A647-F231B37B310B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30DE52-73BF-4122-A647-F231B37B31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989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30DE52-73BF-4122-A647-F231B37B31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90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30DE52-73BF-4122-A647-F231B37B31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90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30DE52-73BF-4122-A647-F231B37B31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413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30DE52-73BF-4122-A647-F231B37B31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413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1BA9-D7FE-4C06-B590-B9D750109B33}" type="datetime1">
              <a:rPr lang="en-US"/>
              <a:pPr>
                <a:defRPr/>
              </a:pPr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8295D-B600-4D22-8441-A4F9138345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73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B8E8D-9A3A-4ED6-B6AE-BC958FE07476}" type="datetime1">
              <a:rPr lang="en-US"/>
              <a:pPr>
                <a:defRPr/>
              </a:pPr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09CCD-74D7-4155-A7A5-4395374D45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63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577B0-3026-4366-8472-302AFB872D61}" type="datetime1">
              <a:rPr lang="en-US"/>
              <a:pPr>
                <a:defRPr/>
              </a:pPr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7C54F-4CEB-4D1E-A3E1-13AAE91B2D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655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with Full Imag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rtlCol="0">
            <a:norm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5246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>
  <p:cSld name="Paragraph with Imag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09822" y="443645"/>
            <a:ext cx="8677909" cy="6395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F3F3F"/>
              </a:buClr>
              <a:buSzPts val="2800"/>
              <a:buFont typeface="Open Sans SemiBold"/>
              <a:buNone/>
              <a:defRPr sz="2800" b="0" i="0" u="none" strike="noStrike" cap="none">
                <a:solidFill>
                  <a:srgbClr val="3F3F3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09822" y="1055076"/>
            <a:ext cx="8677909" cy="4140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pic" idx="2"/>
          </p:nvPr>
        </p:nvSpPr>
        <p:spPr>
          <a:xfrm>
            <a:off x="822325" y="1752600"/>
            <a:ext cx="4648200" cy="242252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rtlCol="0">
            <a:norm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 dirty="0">
              <a:sym typeface="Calibri"/>
            </a:endParaRPr>
          </a:p>
        </p:txBody>
      </p:sp>
      <p:sp>
        <p:nvSpPr>
          <p:cNvPr id="5" name="Shape 37"/>
          <p:cNvSpPr txBox="1">
            <a:spLocks noGrp="1"/>
          </p:cNvSpPr>
          <p:nvPr>
            <p:ph type="ftr" idx="10"/>
          </p:nvPr>
        </p:nvSpPr>
        <p:spPr bwMode="auto">
          <a:xfrm>
            <a:off x="7038975" y="6362700"/>
            <a:ext cx="4114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buSzPts val="1400"/>
              <a:defRPr sz="1100">
                <a:solidFill>
                  <a:srgbClr val="7F7F7F"/>
                </a:solidFill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hape 38"/>
          <p:cNvSpPr txBox="1">
            <a:spLocks noGrp="1"/>
          </p:cNvSpPr>
          <p:nvPr>
            <p:ph type="sldNum" idx="11"/>
          </p:nvPr>
        </p:nvSpPr>
        <p:spPr bwMode="auto">
          <a:xfrm>
            <a:off x="11153775" y="6362700"/>
            <a:ext cx="1038225" cy="365125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algn="l">
              <a:defRPr sz="1100">
                <a:solidFill>
                  <a:srgbClr val="FFFFFF"/>
                </a:solidFill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3E16D96F-FC6F-43A5-963D-B34FF9F5BD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7159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A1791-84D2-4E96-8026-03FC74097F86}" type="datetime1">
              <a:rPr lang="en-US"/>
              <a:pPr>
                <a:defRPr/>
              </a:pPr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7675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760FA-C6FC-449A-B6A5-206C1B047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76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EDC9E-40A2-4191-B2BB-6E89F64111EE}" type="datetime1">
              <a:rPr lang="en-US"/>
              <a:pPr>
                <a:defRPr/>
              </a:pPr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C29A0-F7F0-433C-958E-E65D7A1975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9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78BC-D40D-46F2-A4FC-33169A848DB3}" type="datetime1">
              <a:rPr lang="en-US"/>
              <a:pPr>
                <a:defRPr/>
              </a:pPr>
              <a:t>12/20/2021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DF82A-8D52-44D3-8137-95A4620803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08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45E0C-52DC-4F6E-BC6A-CAF872465C8C}" type="datetime1">
              <a:rPr lang="en-US"/>
              <a:pPr>
                <a:defRPr/>
              </a:pPr>
              <a:t>12/20/2021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1C6A0-647D-4CDB-AB52-E054186983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31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ABDA7-42CE-420E-8174-03D9EB2BA7A7}" type="datetime1">
              <a:rPr lang="en-US"/>
              <a:pPr>
                <a:defRPr/>
              </a:pPr>
              <a:t>12/20/2021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161E6-3D26-46F8-9C87-3B95069A75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22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132ED-869F-4660-B06A-39ED4C92CEDC}" type="datetime1">
              <a:rPr lang="en-US"/>
              <a:pPr>
                <a:defRPr/>
              </a:pPr>
              <a:t>12/20/2021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E40AC-73DE-4182-8FE5-6D209849BE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8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23E04-6421-40A9-B327-95B0B0289A7C}" type="datetime1">
              <a:rPr lang="en-US"/>
              <a:pPr>
                <a:defRPr/>
              </a:pPr>
              <a:t>12/20/2021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D4D73-7A2F-444F-B91B-E3B9359BFB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94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CC668-B635-4FA0-8995-9BA2DE0FA0C7}" type="datetime1">
              <a:rPr lang="en-US"/>
              <a:pPr>
                <a:defRPr/>
              </a:pPr>
              <a:t>12/20/2021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62A10-6C4B-4898-8611-6BCC62CD3C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57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E7CD34-6AEB-45B7-B9DB-4100922A4426}" type="datetime1">
              <a:rPr lang="en-US"/>
              <a:pPr>
                <a:defRPr/>
              </a:pPr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F986CCB-E34F-4AB2-8575-18FF5D2C2D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4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8" r:id="rId12"/>
    <p:sldLayoutId id="2147483849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19CD418-DB83-4280-AA70-EF3B0896A659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150" y="1362075"/>
            <a:ext cx="11363325" cy="40934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Tribal Youth Program</a:t>
            </a:r>
          </a:p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Planning Learning Lab</a:t>
            </a:r>
            <a:endParaRPr lang="en-US" sz="4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Pathway to Resilience, Healing, and Cultural Restoration</a:t>
            </a:r>
          </a:p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 </a:t>
            </a:r>
            <a:r>
              <a:rPr lang="en-US" sz="35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 6: Sustainability</a:t>
            </a:r>
          </a:p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Facilitators: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Elicia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Goodsoldier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Gerry RainingBird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July 8, 2021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96900" y="866775"/>
            <a:ext cx="10515600" cy="7921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Approaches to Sustainability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363" name="Slide Number Placeholder 14"/>
          <p:cNvSpPr>
            <a:spLocks noGrp="1"/>
          </p:cNvSpPr>
          <p:nvPr>
            <p:ph type="sldNum" sz="quarter" idx="12"/>
          </p:nvPr>
        </p:nvSpPr>
        <p:spPr bwMode="auto">
          <a:xfrm>
            <a:off x="9329738" y="63277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8ABAFA-10D5-4DD8-A3CE-E8FC83FA546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9894" y="2159726"/>
            <a:ext cx="100180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Promoting </a:t>
            </a:r>
            <a:r>
              <a:rPr lang="en-US" sz="3200" dirty="0">
                <a:latin typeface="+mn-lt"/>
              </a:rPr>
              <a:t>the adoption of effective </a:t>
            </a:r>
            <a:r>
              <a:rPr lang="en-US" sz="3200" dirty="0" smtClean="0">
                <a:latin typeface="+mn-lt"/>
              </a:rPr>
              <a:t>practices</a:t>
            </a:r>
          </a:p>
          <a:p>
            <a:pPr lvl="0">
              <a:defRPr/>
            </a:pPr>
            <a:r>
              <a:rPr lang="en-US" sz="3200" dirty="0" smtClean="0">
                <a:latin typeface="+mn-lt"/>
              </a:rPr>
              <a:t> 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Changing </a:t>
            </a:r>
            <a:r>
              <a:rPr lang="en-US" sz="3200" dirty="0">
                <a:latin typeface="+mn-lt"/>
              </a:rPr>
              <a:t>community guidelines and norms </a:t>
            </a:r>
            <a:r>
              <a:rPr lang="en-US" sz="3200" dirty="0" smtClean="0">
                <a:latin typeface="+mn-lt"/>
              </a:rPr>
              <a:t>related to Juvenile Justice</a:t>
            </a:r>
          </a:p>
          <a:p>
            <a:pPr lvl="0">
              <a:defRPr/>
            </a:pPr>
            <a:r>
              <a:rPr lang="en-US" sz="3200" dirty="0" smtClean="0">
                <a:latin typeface="+mn-lt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Securing </a:t>
            </a:r>
            <a:r>
              <a:rPr lang="en-US" sz="3200" dirty="0">
                <a:latin typeface="+mn-lt"/>
              </a:rPr>
              <a:t>revenue and </a:t>
            </a:r>
            <a:r>
              <a:rPr lang="en-US" sz="3200" dirty="0" smtClean="0">
                <a:latin typeface="+mn-lt"/>
              </a:rPr>
              <a:t>resources</a:t>
            </a:r>
          </a:p>
          <a:p>
            <a:pPr lvl="0">
              <a:defRPr/>
            </a:pPr>
            <a:endParaRPr lang="en-US" sz="3200" dirty="0" smtClean="0">
              <a:latin typeface="+mn-lt"/>
            </a:endParaRPr>
          </a:p>
          <a:p>
            <a:pPr lvl="0">
              <a:defRPr/>
            </a:pPr>
            <a:endParaRPr lang="en-US" sz="3200" dirty="0">
              <a:latin typeface="+mn-lt"/>
            </a:endParaRPr>
          </a:p>
          <a:p>
            <a:pPr lvl="0"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96900" y="866775"/>
            <a:ext cx="10515600" cy="7921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Keys to Sustainability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363" name="Slide Number Placeholder 14"/>
          <p:cNvSpPr>
            <a:spLocks noGrp="1"/>
          </p:cNvSpPr>
          <p:nvPr>
            <p:ph type="sldNum" sz="quarter" idx="12"/>
          </p:nvPr>
        </p:nvSpPr>
        <p:spPr bwMode="auto">
          <a:xfrm>
            <a:off x="9329738" y="63277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8ABAFA-10D5-4DD8-A3CE-E8FC83FA546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9894" y="2159726"/>
            <a:ext cx="100180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Community Support </a:t>
            </a:r>
            <a:endParaRPr lang="en-US" sz="3200" dirty="0">
              <a:latin typeface="+mn-lt"/>
            </a:endParaRPr>
          </a:p>
          <a:p>
            <a:pPr lvl="0">
              <a:defRPr/>
            </a:pPr>
            <a:endParaRPr lang="en-US" sz="3200" dirty="0" smtClean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Organizational Capacity </a:t>
            </a:r>
          </a:p>
          <a:p>
            <a:pPr lvl="0">
              <a:defRPr/>
            </a:pPr>
            <a:endParaRPr lang="en-US" sz="3200" dirty="0" smtClean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Ensure Effectiveness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703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96900" y="866775"/>
            <a:ext cx="10515600" cy="7921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Keys to Sustainability- Group Discussion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363" name="Slide Number Placeholder 14"/>
          <p:cNvSpPr>
            <a:spLocks noGrp="1"/>
          </p:cNvSpPr>
          <p:nvPr>
            <p:ph type="sldNum" sz="quarter" idx="12"/>
          </p:nvPr>
        </p:nvSpPr>
        <p:spPr bwMode="auto">
          <a:xfrm>
            <a:off x="9329738" y="63277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8ABAFA-10D5-4DD8-A3CE-E8FC83FA546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9894" y="2159726"/>
            <a:ext cx="100180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How do we gain community </a:t>
            </a:r>
            <a:r>
              <a:rPr lang="en-US" sz="3200" dirty="0">
                <a:latin typeface="+mn-lt"/>
              </a:rPr>
              <a:t>s</a:t>
            </a:r>
            <a:r>
              <a:rPr lang="en-US" sz="3200" dirty="0" smtClean="0">
                <a:latin typeface="+mn-lt"/>
              </a:rPr>
              <a:t>upport? </a:t>
            </a:r>
            <a:endParaRPr lang="en-US" sz="3200" dirty="0">
              <a:latin typeface="+mn-lt"/>
            </a:endParaRPr>
          </a:p>
          <a:p>
            <a:pPr lvl="0">
              <a:defRPr/>
            </a:pPr>
            <a:endParaRPr lang="en-US" sz="3200" dirty="0" smtClean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How do we develop organizational </a:t>
            </a:r>
            <a:r>
              <a:rPr lang="en-US" sz="3200" dirty="0">
                <a:latin typeface="+mn-lt"/>
              </a:rPr>
              <a:t>c</a:t>
            </a:r>
            <a:r>
              <a:rPr lang="en-US" sz="3200" dirty="0" smtClean="0">
                <a:latin typeface="+mn-lt"/>
              </a:rPr>
              <a:t>apacity and who needs to be involved?</a:t>
            </a:r>
          </a:p>
          <a:p>
            <a:pPr lvl="0">
              <a:defRPr/>
            </a:pPr>
            <a:endParaRPr lang="en-US" sz="3200" dirty="0" smtClean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How do we ensure </a:t>
            </a:r>
            <a:r>
              <a:rPr lang="en-US" sz="3200" dirty="0">
                <a:latin typeface="+mn-lt"/>
              </a:rPr>
              <a:t>e</a:t>
            </a:r>
            <a:r>
              <a:rPr lang="en-US" sz="3200" dirty="0" smtClean="0">
                <a:latin typeface="+mn-lt"/>
              </a:rPr>
              <a:t>ffectiveness and are we identifying and implementing Tribal </a:t>
            </a:r>
            <a:r>
              <a:rPr lang="en-US" sz="3200" dirty="0">
                <a:latin typeface="+mn-lt"/>
              </a:rPr>
              <a:t>B</a:t>
            </a:r>
            <a:r>
              <a:rPr lang="en-US" sz="3200" dirty="0" smtClean="0">
                <a:latin typeface="+mn-lt"/>
              </a:rPr>
              <a:t>est Practices?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875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96900" y="866775"/>
            <a:ext cx="10515600" cy="7921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Sustainability Planning Tasks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363" name="Slide Number Placeholder 14"/>
          <p:cNvSpPr>
            <a:spLocks noGrp="1"/>
          </p:cNvSpPr>
          <p:nvPr>
            <p:ph type="sldNum" sz="quarter" idx="12"/>
          </p:nvPr>
        </p:nvSpPr>
        <p:spPr bwMode="auto">
          <a:xfrm>
            <a:off x="9329738" y="63277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8ABAFA-10D5-4DD8-A3CE-E8FC83FA546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3703" y="2159726"/>
            <a:ext cx="80060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n-lt"/>
              </a:rPr>
              <a:t>Prioritize prevention </a:t>
            </a:r>
            <a:r>
              <a:rPr lang="en-US" sz="3200" dirty="0" smtClean="0">
                <a:latin typeface="+mn-lt"/>
              </a:rPr>
              <a:t>practices</a:t>
            </a:r>
            <a:endParaRPr lang="en-US" sz="3200" dirty="0">
              <a:latin typeface="+mn-lt"/>
            </a:endParaRPr>
          </a:p>
          <a:p>
            <a:pPr lvl="0">
              <a:defRPr/>
            </a:pPr>
            <a:endParaRPr lang="en-US" sz="3200" dirty="0" smtClean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n-lt"/>
              </a:rPr>
              <a:t>Select sustainability </a:t>
            </a:r>
            <a:r>
              <a:rPr lang="en-US" sz="3200" dirty="0" smtClean="0">
                <a:latin typeface="+mn-lt"/>
              </a:rPr>
              <a:t>approaches</a:t>
            </a:r>
          </a:p>
          <a:p>
            <a:pPr lvl="0">
              <a:defRPr/>
            </a:pPr>
            <a:endParaRPr lang="en-US" sz="3200" dirty="0" smtClean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Incorporate into your </a:t>
            </a:r>
            <a:r>
              <a:rPr lang="en-US" sz="3200" dirty="0">
                <a:latin typeface="+mn-lt"/>
              </a:rPr>
              <a:t>communication </a:t>
            </a:r>
            <a:r>
              <a:rPr lang="en-US" sz="3200" dirty="0" smtClean="0">
                <a:latin typeface="+mn-lt"/>
              </a:rPr>
              <a:t>plan</a:t>
            </a:r>
          </a:p>
          <a:p>
            <a:pPr lvl="0">
              <a:defRPr/>
            </a:pPr>
            <a:endParaRPr lang="en-US" sz="3200" dirty="0" smtClean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Include in your action plan (Strat Pak)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885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96900" y="866775"/>
            <a:ext cx="10515600" cy="7921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Group Discussion: Takeaway Message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1138" y="1892300"/>
            <a:ext cx="11287125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2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9940" name="Slide Number Placeholder 14"/>
          <p:cNvSpPr>
            <a:spLocks noGrp="1"/>
          </p:cNvSpPr>
          <p:nvPr>
            <p:ph type="sldNum" sz="quarter" idx="12"/>
          </p:nvPr>
        </p:nvSpPr>
        <p:spPr bwMode="auto">
          <a:xfrm>
            <a:off x="9329738" y="63277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80F10A4-48D3-43E5-B5B8-E304373A6036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450" y="1988458"/>
            <a:ext cx="4508500" cy="35651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2317" y="5901614"/>
            <a:ext cx="9695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https://www.tribalyouthprogram.org/resources/virtual-library/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96900" y="866775"/>
            <a:ext cx="10515600" cy="7921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Question and Answer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1987" name="Slide Number Placeholder 14"/>
          <p:cNvSpPr>
            <a:spLocks noGrp="1"/>
          </p:cNvSpPr>
          <p:nvPr>
            <p:ph type="sldNum" sz="quarter" idx="12"/>
          </p:nvPr>
        </p:nvSpPr>
        <p:spPr bwMode="auto">
          <a:xfrm>
            <a:off x="9329738" y="63277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524F615-B04E-4A9A-9944-BD963CC20891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41988" name="Picture 3" descr="Blog | Spark Consult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3732213"/>
            <a:ext cx="81915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9350" y="1879600"/>
            <a:ext cx="68707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Any questions about this session?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How is the strategic planning process going?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What further supports can the TTA team provide?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84D5922-5AD5-4777-BBFA-A70C5ECCB097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Title 1">
            <a:extLst/>
          </p:cNvPr>
          <p:cNvSpPr txBox="1">
            <a:spLocks/>
          </p:cNvSpPr>
          <p:nvPr/>
        </p:nvSpPr>
        <p:spPr>
          <a:xfrm>
            <a:off x="838200" y="325438"/>
            <a:ext cx="10515600" cy="7921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Closing in a Good Way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4AA0777-A2B9-476D-B49A-C7AB50B2D3EC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1763" y="6100763"/>
            <a:ext cx="9170987" cy="7302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200" i="1" dirty="0">
                <a:solidFill>
                  <a:schemeClr val="bg2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This project was supported by Grant #2018-MU-MU-K001 awarded by the Office of Juvenile Justice and Delinquency Prevention, Office of Justice Programs, U.S. Department of Justice. The opinions, findings, and conclusions or recommendations expressed in this publication/program/exhibition are those of the author(s) and do not necessarily reflect those of the Department of Justice.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96900" y="866775"/>
            <a:ext cx="10515600" cy="7921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Opening in a Good Way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267" name="Slide Number Placeholder 14"/>
          <p:cNvSpPr>
            <a:spLocks noGrp="1"/>
          </p:cNvSpPr>
          <p:nvPr>
            <p:ph type="sldNum" sz="quarter" idx="12"/>
          </p:nvPr>
        </p:nvSpPr>
        <p:spPr bwMode="auto">
          <a:xfrm>
            <a:off x="9329738" y="63277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CE6A32B-520C-4293-9BD5-9867AC13DAD8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1282" y="3050767"/>
            <a:ext cx="1139507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Calibri" panose="020F0502020204030204"/>
                <a:cs typeface="+mn-cs"/>
              </a:rPr>
              <a:t>Insert Content </a:t>
            </a:r>
            <a:endParaRPr lang="en-US" sz="3200" b="1" dirty="0">
              <a:latin typeface="Calibri" panose="020F0502020204030204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88" y="2301462"/>
            <a:ext cx="6696636" cy="37497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96900" y="866775"/>
            <a:ext cx="10515600" cy="7921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Learning Lab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1038" y="4943475"/>
            <a:ext cx="9561512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 Workshop/Learning Lab approach will offer a hands-on approach to a different area of the Strat Pak tool every few weeks.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These sessions will be interactive, encouraging brainstorming, discussion and problem-solving in real time.</a:t>
            </a:r>
          </a:p>
        </p:txBody>
      </p:sp>
      <p:sp>
        <p:nvSpPr>
          <p:cNvPr id="13316" name="Slide Number Placeholder 14"/>
          <p:cNvSpPr>
            <a:spLocks noGrp="1"/>
          </p:cNvSpPr>
          <p:nvPr>
            <p:ph type="sldNum" sz="quarter" idx="12"/>
          </p:nvPr>
        </p:nvSpPr>
        <p:spPr bwMode="auto">
          <a:xfrm>
            <a:off x="9329738" y="63277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FDC2DBA-4EE1-49D2-B94D-96D160CECC6D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50392243"/>
              </p:ext>
            </p:extLst>
          </p:nvPr>
        </p:nvGraphicFramePr>
        <p:xfrm>
          <a:off x="1052784" y="1658938"/>
          <a:ext cx="9267825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Donut 3"/>
          <p:cNvSpPr/>
          <p:nvPr/>
        </p:nvSpPr>
        <p:spPr>
          <a:xfrm>
            <a:off x="7586786" y="2091531"/>
            <a:ext cx="1663700" cy="2419350"/>
          </a:xfrm>
          <a:prstGeom prst="donut">
            <a:avLst>
              <a:gd name="adj" fmla="val 1205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96900" y="866775"/>
            <a:ext cx="10515600" cy="7921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Defining Sustainability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363" name="Slide Number Placeholder 14"/>
          <p:cNvSpPr>
            <a:spLocks noGrp="1"/>
          </p:cNvSpPr>
          <p:nvPr>
            <p:ph type="sldNum" sz="quarter" idx="12"/>
          </p:nvPr>
        </p:nvSpPr>
        <p:spPr bwMode="auto">
          <a:xfrm>
            <a:off x="9329738" y="63277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68ABAFA-10D5-4DD8-A3CE-E8FC83FA5464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3703" y="2159726"/>
            <a:ext cx="86674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Sustainability is </a:t>
            </a:r>
            <a:r>
              <a:rPr lang="en-US" sz="2800" dirty="0">
                <a:latin typeface="+mn-lt"/>
              </a:rPr>
              <a:t>the capacity of a community </a:t>
            </a:r>
            <a:r>
              <a:rPr lang="en-US" sz="2800" dirty="0" smtClean="0">
                <a:latin typeface="+mn-lt"/>
              </a:rPr>
              <a:t>to determine </a:t>
            </a:r>
            <a:r>
              <a:rPr lang="en-US" sz="2800" b="1" i="1" dirty="0" smtClean="0">
                <a:latin typeface="+mn-lt"/>
              </a:rPr>
              <a:t>what is working well</a:t>
            </a:r>
            <a:r>
              <a:rPr lang="en-US" sz="2800" dirty="0" smtClean="0">
                <a:latin typeface="+mn-lt"/>
              </a:rPr>
              <a:t>, and produce </a:t>
            </a:r>
            <a:r>
              <a:rPr lang="en-US" sz="2800" dirty="0">
                <a:latin typeface="+mn-lt"/>
              </a:rPr>
              <a:t>and maintain positive </a:t>
            </a:r>
            <a:r>
              <a:rPr lang="en-US" sz="2800" dirty="0" smtClean="0">
                <a:latin typeface="+mn-lt"/>
              </a:rPr>
              <a:t>program outcomes </a:t>
            </a:r>
            <a:r>
              <a:rPr lang="en-US" sz="2800" dirty="0">
                <a:latin typeface="+mn-lt"/>
              </a:rPr>
              <a:t>over time</a:t>
            </a:r>
            <a:r>
              <a:rPr lang="en-US" sz="2800" dirty="0" smtClean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Sustainability planning needs to begin on day one and </a:t>
            </a:r>
            <a:r>
              <a:rPr lang="en-US" sz="2800" b="1" i="1" dirty="0" smtClean="0">
                <a:latin typeface="+mn-lt"/>
              </a:rPr>
              <a:t>depends </a:t>
            </a:r>
            <a:r>
              <a:rPr lang="en-US" sz="2800" b="1" i="1" dirty="0">
                <a:latin typeface="+mn-lt"/>
              </a:rPr>
              <a:t>on the participation, resolve, and dedication of diverse community </a:t>
            </a:r>
            <a:r>
              <a:rPr lang="en-US" sz="2800" b="1" i="1" dirty="0" smtClean="0">
                <a:latin typeface="+mn-lt"/>
              </a:rPr>
              <a:t>partners</a:t>
            </a:r>
            <a:r>
              <a:rPr lang="en-US" sz="2800" dirty="0" smtClean="0">
                <a:latin typeface="+mn-lt"/>
              </a:rPr>
              <a:t>.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96900" y="866775"/>
            <a:ext cx="10515600" cy="7921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Group Exercise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363" name="Slide Number Placeholder 14"/>
          <p:cNvSpPr>
            <a:spLocks noGrp="1"/>
          </p:cNvSpPr>
          <p:nvPr>
            <p:ph type="sldNum" sz="quarter" idx="12"/>
          </p:nvPr>
        </p:nvSpPr>
        <p:spPr bwMode="auto">
          <a:xfrm>
            <a:off x="9329738" y="63277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8ABAFA-10D5-4DD8-A3CE-E8FC83FA546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3703" y="2159726"/>
            <a:ext cx="87078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Please take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a minute and reflect on a practice, activity, event, or something you (and/or with others) have initiated/experienced on a regular basis for over a year, 5 years, or 10 years and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you continue to participate in?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This could be something physical, mental, cultural, spiritual, social, etc.</a:t>
            </a:r>
          </a:p>
          <a:p>
            <a:pPr marR="0" lvl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800" dirty="0" smtClean="0">
              <a:solidFill>
                <a:prstClr val="black"/>
              </a:solidFill>
              <a:latin typeface="Calibri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And if willing, share with the whole group and list several reasons why or how you sustained it?</a:t>
            </a:r>
          </a:p>
          <a:p>
            <a:pPr marR="0" lvl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09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96900" y="866775"/>
            <a:ext cx="10515600" cy="7921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Questions We Usually Ask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363" name="Slide Number Placeholder 14"/>
          <p:cNvSpPr>
            <a:spLocks noGrp="1"/>
          </p:cNvSpPr>
          <p:nvPr>
            <p:ph type="sldNum" sz="quarter" idx="12"/>
          </p:nvPr>
        </p:nvSpPr>
        <p:spPr bwMode="auto">
          <a:xfrm>
            <a:off x="9329738" y="63277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8ABAFA-10D5-4DD8-A3CE-E8FC83FA546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883" y="2159726"/>
            <a:ext cx="101794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n-lt"/>
              </a:rPr>
              <a:t>What </a:t>
            </a:r>
            <a:r>
              <a:rPr lang="en-US" sz="3200" dirty="0">
                <a:latin typeface="+mn-lt"/>
              </a:rPr>
              <a:t>will our community need to sustain in order to experience the benefits of </a:t>
            </a:r>
            <a:r>
              <a:rPr lang="en-US" sz="3200" dirty="0" smtClean="0">
                <a:latin typeface="+mn-lt"/>
              </a:rPr>
              <a:t>our project </a:t>
            </a:r>
            <a:r>
              <a:rPr lang="en-US" sz="3200" dirty="0">
                <a:latin typeface="+mn-lt"/>
              </a:rPr>
              <a:t>over time</a:t>
            </a:r>
            <a:r>
              <a:rPr lang="en-US" sz="3200" dirty="0" smtClean="0">
                <a:latin typeface="+mn-lt"/>
              </a:rPr>
              <a:t>?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dirty="0" smtClean="0">
                <a:latin typeface="+mn-lt"/>
              </a:rPr>
              <a:t>Once </a:t>
            </a:r>
            <a:r>
              <a:rPr lang="en-US" sz="3200" dirty="0">
                <a:latin typeface="+mn-lt"/>
              </a:rPr>
              <a:t>we know what we need to sustain, how can we make it happen</a:t>
            </a:r>
            <a:r>
              <a:rPr lang="en-US" sz="3200" dirty="0" smtClean="0">
                <a:latin typeface="+mn-lt"/>
              </a:rPr>
              <a:t>?</a:t>
            </a:r>
          </a:p>
          <a:p>
            <a:endParaRPr lang="en-US" sz="3200" dirty="0" smtClean="0">
              <a:latin typeface="+mn-lt"/>
            </a:endParaRPr>
          </a:p>
          <a:p>
            <a:r>
              <a:rPr lang="en-US" sz="3200" dirty="0" smtClean="0">
                <a:latin typeface="+mn-lt"/>
              </a:rPr>
              <a:t>What </a:t>
            </a:r>
            <a:r>
              <a:rPr lang="en-US" sz="3200" dirty="0">
                <a:latin typeface="+mn-lt"/>
              </a:rPr>
              <a:t>are the keys to </a:t>
            </a:r>
            <a:r>
              <a:rPr lang="en-US" sz="3200" dirty="0" smtClean="0">
                <a:latin typeface="+mn-lt"/>
              </a:rPr>
              <a:t>sustainability success?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81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96900" y="866775"/>
            <a:ext cx="10515600" cy="7921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Questions We Usually Ask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363" name="Slide Number Placeholder 14"/>
          <p:cNvSpPr>
            <a:spLocks noGrp="1"/>
          </p:cNvSpPr>
          <p:nvPr>
            <p:ph type="sldNum" sz="quarter" idx="12"/>
          </p:nvPr>
        </p:nvSpPr>
        <p:spPr bwMode="auto">
          <a:xfrm>
            <a:off x="9329738" y="63277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8ABAFA-10D5-4DD8-A3CE-E8FC83FA546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883" y="2159726"/>
            <a:ext cx="10179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n-lt"/>
              </a:rPr>
              <a:t>With </a:t>
            </a:r>
            <a:r>
              <a:rPr lang="en-US" sz="3200" dirty="0">
                <a:latin typeface="+mn-lt"/>
              </a:rPr>
              <a:t>so many pieces to consider, what will it take to develop a sustainability plan for our </a:t>
            </a:r>
            <a:r>
              <a:rPr lang="en-US" sz="3200" dirty="0" smtClean="0">
                <a:latin typeface="+mn-lt"/>
              </a:rPr>
              <a:t>community?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What do we need to sustain</a:t>
            </a:r>
            <a:r>
              <a:rPr lang="en-US" sz="3200" dirty="0" smtClean="0">
                <a:latin typeface="+mn-lt"/>
              </a:rPr>
              <a:t>?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What are some approaches to sustainability</a:t>
            </a:r>
            <a:r>
              <a:rPr lang="en-US" sz="2800" dirty="0" smtClean="0">
                <a:latin typeface="+mn-lt"/>
              </a:rPr>
              <a:t>?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761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96900" y="866775"/>
            <a:ext cx="10515600" cy="7921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4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Cs of Sustainability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363" name="Slide Number Placeholder 14"/>
          <p:cNvSpPr>
            <a:spLocks noGrp="1"/>
          </p:cNvSpPr>
          <p:nvPr>
            <p:ph type="sldNum" sz="quarter" idx="12"/>
          </p:nvPr>
        </p:nvSpPr>
        <p:spPr bwMode="auto">
          <a:xfrm>
            <a:off x="9329738" y="63277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8ABAFA-10D5-4DD8-A3CE-E8FC83FA546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3703" y="2159726"/>
            <a:ext cx="800603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Commitment to the Vision and Purpose</a:t>
            </a:r>
          </a:p>
          <a:p>
            <a:pPr lvl="0">
              <a:defRPr/>
            </a:pPr>
            <a:endParaRPr lang="en-US" sz="3200" dirty="0" smtClean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Complete </a:t>
            </a:r>
            <a:r>
              <a:rPr lang="en-US" sz="3200" dirty="0">
                <a:latin typeface="+mn-lt"/>
              </a:rPr>
              <a:t>all key </a:t>
            </a:r>
            <a:r>
              <a:rPr lang="en-US" sz="3200" dirty="0" smtClean="0">
                <a:latin typeface="+mn-lt"/>
              </a:rPr>
              <a:t>tasks</a:t>
            </a:r>
            <a:endParaRPr lang="en-US" sz="3200" dirty="0">
              <a:latin typeface="+mn-lt"/>
            </a:endParaRPr>
          </a:p>
          <a:p>
            <a:pPr lvl="0">
              <a:defRPr/>
            </a:pPr>
            <a:endParaRPr lang="en-US" sz="3200" dirty="0" smtClean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Culturally Informed and Responsive Strategies</a:t>
            </a:r>
          </a:p>
          <a:p>
            <a:pPr lvl="0">
              <a:defRPr/>
            </a:pPr>
            <a:endParaRPr lang="en-US" sz="3200" dirty="0" smtClean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Collaborate </a:t>
            </a:r>
            <a:r>
              <a:rPr lang="en-US" sz="3200" dirty="0">
                <a:latin typeface="+mn-lt"/>
              </a:rPr>
              <a:t>with </a:t>
            </a:r>
            <a:r>
              <a:rPr lang="en-US" sz="3200" dirty="0" smtClean="0">
                <a:latin typeface="+mn-lt"/>
              </a:rPr>
              <a:t>Diverse </a:t>
            </a:r>
            <a:r>
              <a:rPr lang="en-US" sz="3200" dirty="0">
                <a:latin typeface="+mn-lt"/>
              </a:rPr>
              <a:t>P</a:t>
            </a:r>
            <a:r>
              <a:rPr lang="en-US" sz="3200" dirty="0" smtClean="0">
                <a:latin typeface="+mn-lt"/>
              </a:rPr>
              <a:t>artners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254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SessionResponseData/>
</file>

<file path=customXml/item10.xml><?xml version="1.0" encoding="utf-8"?>
<SessionResponseGridSettings>
  <AllResponseGridSettings/>
</SessionResponseGridSettings>
</file>

<file path=customXml/item11.xml><?xml version="1.0" encoding="utf-8"?>
<SessionSlideDescriptorData/>
</file>

<file path=customXml/item12.xml><?xml version="1.0" encoding="utf-8"?>
<SessionRankData/>
</file>

<file path=customXml/item13.xml><?xml version="1.0" encoding="utf-8"?>
<SessionGroupWeightData/>
</file>

<file path=customXml/item14.xml><?xml version="1.0" encoding="utf-8"?>
<SessionSlideMasterData>
  <SlideMaster/>
</SessionSlideMasterData>
</file>

<file path=customXml/item15.xml><?xml version="1.0" encoding="utf-8"?>
<SessionCloseEndedDescriptorsData/>
</file>

<file path=customXml/item16.xml><?xml version="1.0" encoding="utf-8"?>
<TeamNamesData>
  <TeamNames/>
</TeamNamesData>
</file>

<file path=customXml/item2.xml><?xml version="1.0" encoding="utf-8"?>
<CustomFieldInfoData/>
</file>

<file path=customXml/item3.xml><?xml version="1.0" encoding="utf-8"?>
<SessionSlideSettingsData>
  <Settings/>
</SessionSlideSettingsData>
</file>

<file path=customXml/item4.xml><?xml version="1.0" encoding="utf-8"?>
<SessionAnswerData>
  <AllAnswers/>
</SessionAnswerData>
</file>

<file path=customXml/item5.xml><?xml version="1.0" encoding="utf-8"?>
<TextingSlideData/>
</file>

<file path=customXml/item6.xml><?xml version="1.0" encoding="utf-8"?>
<SessionQuestionData>
  <AllQuestions/>
</SessionQuestionData>
</file>

<file path=customXml/item7.xml><?xml version="1.0" encoding="utf-8"?>
<ParticipantInfoData/>
</file>

<file path=customXml/item8.xml><?xml version="1.0" encoding="utf-8"?>
<SessionPresentationSettingsData>
  <Settings>
    <answerbulletformat>Numeric</answerbulletformat>
    <pointstoclock>No</pointstoclock>
    <answernowautoinsert>No</answernowautoinsert>
    <answernowstyle>Explosion</answernowstyle>
    <answernowtext>Answer Now</answernowtext>
    <chartcolors>Use PowerPoint Color Scheme</chartcolors>
    <charttype>Vertical</charttype>
    <correctanswerindicator>Checkmark</correctanswerindicator>
    <countdownautoinsert>Yes</countdownautoinsert>
    <countdownseconds>10</countdownseconds>
    <countdownsound>TicToc.wav</countdownsound>
    <countdownstyle>Stopwatch</countdownstyle>
    <gridautoinsert>No</gridautoinsert>
    <gridfillstyle>Answered</gridfillstyle>
    <gridfillcolor>255,255,0</gridfillcolor>
    <chartmodel>3D</chartmodel>
    <simulatedvotecount>50</simulatedvotecount>
    <gridcolor>176,216,255</gridcolor>
    <gridalternatecolor>62,158,255</gridalternatecolor>
    <gridincorrectcolor/>
    <gridopacity>100%</gridopacity>
    <gridtextstyle>Keypad #</gridtextstyle>
    <inputsource>Response Devices</inputsource>
    <userpreferredinputsource/>
    <multipleresponsedivisor># of Responses</multipleresponsedivisor>
    <participantsleaderboard>5</participantsleaderboard>
    <percentagedecimalplaces>0</percentagedecimalplaces>
    <responsecounterautoinsert>Yes</responsecounterautoinsert>
    <responsecounterstyle>Circle</responsecounterstyle>
    <responsecountertextcolor>0,0,0</responsecountertextcolor>
    <responsecounterfillcolor>79,129,189</responsecounterfillcolor>
    <responsecounterbordercolor>56,93,138</responsecounterbordercolor>
    <responsecounterdisplayvalue># of Votes Received</responsecounterdisplayvalue>
    <insertobjectusingcolor>Blue</insertobjectusingcolor>
    <showresults>Yes</showresults>
    <teamcolors>User Defined</teamcolors>
    <teamidentificationtype>None</teamidentificationtype>
    <teamscoringtype>Voting pads only</teamscoringtype>
    <teamscoringdecimalplaces>0</teamscoringdecimalplaces>
    <teamidentificationitem/>
    <teamsleaderboard>5</teamsleaderboard>
    <teamname1/>
    <teamname2/>
    <teamname3/>
    <teamname4/>
    <teamname5/>
    <teamname6/>
    <teamname7/>
    <teamname8/>
    <teamname9/>
    <teamname10/>
    <showcontrolbar>Slides with EZ-VOTE Objects</showcontrolbar>
    <defaultcorrectpointvalue>100</defaultcorrectpointvalue>
    <defaultincorrectpointvalue>0</defaultincorrectpointvalue>
    <chartcolor1>187,224,227</chartcolor1>
    <chartcolor2>51,51,153</chartcolor2>
    <chartcolor3>0,153,153</chartcolor3>
    <chartcolor4>153,204,0</chartcolor4>
    <chartcolor5>128,128,128</chartcolor5>
    <chartcolor6>0,0,0</chartcolor6>
    <chartcolor7>0,102,204</chartcolor7>
    <chartcolor8>204,204,255</chartcolor8>
    <chartcolor9>255,0,0</chartcolor9>
    <chartcolor10>255,255,0</chartcolor10>
    <teamcolor1>187,224,227</teamcolor1>
    <teamcolor2>51,51,153</teamcolor2>
    <teamcolor3>0,153,153</teamcolor3>
    <teamcolor4>153,204,0</teamcolor4>
    <teamcolor5>128,128,128</teamcolor5>
    <teamcolor6>0,0,0</teamcolor6>
    <teamcolor7>0,102,204</teamcolor7>
    <teamcolor8>204,204,255</teamcolor8>
    <teamcolor9>255,0,0</teamcolor9>
    <teamcolor10>255,255,0</teamcolor10>
    <displayanswerimagesduringvote>Yes</displayanswerimagesduringvote>
    <displayanswerimageswithresponses>Yes</displayanswerimageswithresponses>
    <displayanswertextduringvote>Yes</displayanswertextduringvote>
    <displayanswertextwithresponses>Yes</displayanswertextwithresponses>
    <questionslideid/>
    <controlbarstate>Expanded</controlbarstate>
    <isgridcolorknowncolor>No</isgridcolorknowncolor>
    <gridcolorname>255,255,0</gridcolorname>
    <autorec/>
    <autorectimeintrvl/>
    <chartvotesview>Percent Raw</chartvotesview>
    <chartlabelscolor>0,0,0</chartlabelscolor>
    <ischartlabelcolorknowncolor/>
    <chartlabelcolorname/>
    <chartxaxislabeltype>Full Text</chartxaxislabeltype>
    <controlbarposition>Top Left</controlbarposition>
    <teamscoreordertype>Ordinal order</teamscoreordertype>
    <legend>Show</legend>
    <bars>Show</bars>
  </Settings>
</SessionPresentationSettingsData>
</file>

<file path=customXml/item9.xml><?xml version="1.0" encoding="utf-8"?>
<SessionParticipantData/>
</file>

<file path=customXml/itemProps1.xml><?xml version="1.0" encoding="utf-8"?>
<ds:datastoreItem xmlns:ds="http://schemas.openxmlformats.org/officeDocument/2006/customXml" ds:itemID="{DD02B719-B115-49AD-8AA1-F2F78DDDB55B}">
  <ds:schemaRefs/>
</ds:datastoreItem>
</file>

<file path=customXml/itemProps10.xml><?xml version="1.0" encoding="utf-8"?>
<ds:datastoreItem xmlns:ds="http://schemas.openxmlformats.org/officeDocument/2006/customXml" ds:itemID="{E1459DBC-1D6E-4841-83D5-8563EC9E13E1}">
  <ds:schemaRefs/>
</ds:datastoreItem>
</file>

<file path=customXml/itemProps11.xml><?xml version="1.0" encoding="utf-8"?>
<ds:datastoreItem xmlns:ds="http://schemas.openxmlformats.org/officeDocument/2006/customXml" ds:itemID="{4747E58B-D9D9-433A-8A48-61C0458B7CF9}">
  <ds:schemaRefs/>
</ds:datastoreItem>
</file>

<file path=customXml/itemProps12.xml><?xml version="1.0" encoding="utf-8"?>
<ds:datastoreItem xmlns:ds="http://schemas.openxmlformats.org/officeDocument/2006/customXml" ds:itemID="{2A373F8F-0412-4AB5-8299-5A4D3325C15A}">
  <ds:schemaRefs/>
</ds:datastoreItem>
</file>

<file path=customXml/itemProps13.xml><?xml version="1.0" encoding="utf-8"?>
<ds:datastoreItem xmlns:ds="http://schemas.openxmlformats.org/officeDocument/2006/customXml" ds:itemID="{46741E18-3E47-426A-A3DA-0A88A17CD9E6}">
  <ds:schemaRefs/>
</ds:datastoreItem>
</file>

<file path=customXml/itemProps14.xml><?xml version="1.0" encoding="utf-8"?>
<ds:datastoreItem xmlns:ds="http://schemas.openxmlformats.org/officeDocument/2006/customXml" ds:itemID="{6BA8F5AA-036C-493B-9828-8BC7A6364CC3}">
  <ds:schemaRefs/>
</ds:datastoreItem>
</file>

<file path=customXml/itemProps15.xml><?xml version="1.0" encoding="utf-8"?>
<ds:datastoreItem xmlns:ds="http://schemas.openxmlformats.org/officeDocument/2006/customXml" ds:itemID="{C5A163AF-436E-4ED3-A047-BEE5E320BF50}">
  <ds:schemaRefs/>
</ds:datastoreItem>
</file>

<file path=customXml/itemProps16.xml><?xml version="1.0" encoding="utf-8"?>
<ds:datastoreItem xmlns:ds="http://schemas.openxmlformats.org/officeDocument/2006/customXml" ds:itemID="{22CB6B87-8C82-4054-A5E9-AC8B0C63D952}">
  <ds:schemaRefs/>
</ds:datastoreItem>
</file>

<file path=customXml/itemProps2.xml><?xml version="1.0" encoding="utf-8"?>
<ds:datastoreItem xmlns:ds="http://schemas.openxmlformats.org/officeDocument/2006/customXml" ds:itemID="{7ADFAE6C-0499-4B1D-A1C3-AE9F2AC66426}">
  <ds:schemaRefs/>
</ds:datastoreItem>
</file>

<file path=customXml/itemProps3.xml><?xml version="1.0" encoding="utf-8"?>
<ds:datastoreItem xmlns:ds="http://schemas.openxmlformats.org/officeDocument/2006/customXml" ds:itemID="{0F8622CB-2E8A-4B9E-ADEE-E57626872083}">
  <ds:schemaRefs/>
</ds:datastoreItem>
</file>

<file path=customXml/itemProps4.xml><?xml version="1.0" encoding="utf-8"?>
<ds:datastoreItem xmlns:ds="http://schemas.openxmlformats.org/officeDocument/2006/customXml" ds:itemID="{0BA273A3-537E-4DF6-A4AD-948C0CC4E58B}">
  <ds:schemaRefs/>
</ds:datastoreItem>
</file>

<file path=customXml/itemProps5.xml><?xml version="1.0" encoding="utf-8"?>
<ds:datastoreItem xmlns:ds="http://schemas.openxmlformats.org/officeDocument/2006/customXml" ds:itemID="{1FE0CDFB-4402-48D7-B402-288C64F33A4D}">
  <ds:schemaRefs/>
</ds:datastoreItem>
</file>

<file path=customXml/itemProps6.xml><?xml version="1.0" encoding="utf-8"?>
<ds:datastoreItem xmlns:ds="http://schemas.openxmlformats.org/officeDocument/2006/customXml" ds:itemID="{1BC2120E-94F9-40BC-9E47-343B24E23B00}">
  <ds:schemaRefs/>
</ds:datastoreItem>
</file>

<file path=customXml/itemProps7.xml><?xml version="1.0" encoding="utf-8"?>
<ds:datastoreItem xmlns:ds="http://schemas.openxmlformats.org/officeDocument/2006/customXml" ds:itemID="{8CF6A675-5596-46E6-840F-9F3C5B897D03}">
  <ds:schemaRefs/>
</ds:datastoreItem>
</file>

<file path=customXml/itemProps8.xml><?xml version="1.0" encoding="utf-8"?>
<ds:datastoreItem xmlns:ds="http://schemas.openxmlformats.org/officeDocument/2006/customXml" ds:itemID="{85C45FC5-97DB-455B-97FE-67EBE549C66E}">
  <ds:schemaRefs/>
</ds:datastoreItem>
</file>

<file path=customXml/itemProps9.xml><?xml version="1.0" encoding="utf-8"?>
<ds:datastoreItem xmlns:ds="http://schemas.openxmlformats.org/officeDocument/2006/customXml" ds:itemID="{85AE9434-B30A-46E9-B9F0-0686C790433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9141</TotalTime>
  <Words>598</Words>
  <Application>Microsoft Office PowerPoint</Application>
  <PresentationFormat>Widescreen</PresentationFormat>
  <Paragraphs>122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Open Sans SemiBold</vt:lpstr>
      <vt:lpstr>Times New Roman</vt:lpstr>
      <vt:lpstr>Trebuchet MS</vt:lpstr>
      <vt:lpstr>Office Theme</vt:lpstr>
      <vt:lpstr>PowerPoint Presentation</vt:lpstr>
      <vt:lpstr>PowerPoint Presentation</vt:lpstr>
      <vt:lpstr>Opening in a Good Way</vt:lpstr>
      <vt:lpstr>Learning Lab</vt:lpstr>
      <vt:lpstr>Defining Sustainability</vt:lpstr>
      <vt:lpstr>Group Exercise</vt:lpstr>
      <vt:lpstr>Questions We Usually Ask</vt:lpstr>
      <vt:lpstr>Questions We Usually Ask</vt:lpstr>
      <vt:lpstr>4 Cs of Sustainability</vt:lpstr>
      <vt:lpstr>Approaches to Sustainability</vt:lpstr>
      <vt:lpstr>Keys to Sustainability </vt:lpstr>
      <vt:lpstr>Keys to Sustainability- Group Discussion</vt:lpstr>
      <vt:lpstr>Sustainability Planning Tasks</vt:lpstr>
      <vt:lpstr>Group Discussion: Takeaway Message</vt:lpstr>
      <vt:lpstr>Question and Answer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Office of Juvenile Justice and Delinquency Prevention Tribal Youth Training and Technical Assistance Center</dc:title>
  <dc:creator>Lovell, Gandra A (HSC)</dc:creator>
  <cp:lastModifiedBy>Antonia Medina</cp:lastModifiedBy>
  <cp:revision>445</cp:revision>
  <dcterms:created xsi:type="dcterms:W3CDTF">2017-08-23T18:15:17Z</dcterms:created>
  <dcterms:modified xsi:type="dcterms:W3CDTF">2021-12-20T20:21:46Z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ExistingPresentation">
    <vt:lpwstr>Yes</vt:lpwstr>
  </property>
  <property fmtid="{D5CDD505-2E9C-101B-9397-08002B2CF9AE}" pid="3" name="PresentationVersion">
    <vt:lpwstr>2.1</vt:lpwstr>
  </property>
  <property fmtid="{D5CDD505-2E9C-101B-9397-08002B2CF9AE}" pid="4" name="PresentationID">
    <vt:lpwstr>d8dfcbe68e2a44288d44eb592bf69dc3</vt:lpwstr>
  </property>
</Properties>
</file>