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7"/>
  </p:sldMasterIdLst>
  <p:notesMasterIdLst>
    <p:notesMasterId r:id="rId42"/>
  </p:notesMasterIdLst>
  <p:sldIdLst>
    <p:sldId id="256" r:id="rId18"/>
    <p:sldId id="292" r:id="rId19"/>
    <p:sldId id="257" r:id="rId20"/>
    <p:sldId id="298" r:id="rId21"/>
    <p:sldId id="299" r:id="rId22"/>
    <p:sldId id="258" r:id="rId23"/>
    <p:sldId id="259" r:id="rId24"/>
    <p:sldId id="293" r:id="rId25"/>
    <p:sldId id="300" r:id="rId26"/>
    <p:sldId id="310" r:id="rId27"/>
    <p:sldId id="311" r:id="rId28"/>
    <p:sldId id="296" r:id="rId29"/>
    <p:sldId id="301" r:id="rId30"/>
    <p:sldId id="302" r:id="rId31"/>
    <p:sldId id="303" r:id="rId32"/>
    <p:sldId id="304" r:id="rId33"/>
    <p:sldId id="305" r:id="rId34"/>
    <p:sldId id="306" r:id="rId35"/>
    <p:sldId id="307" r:id="rId36"/>
    <p:sldId id="308" r:id="rId37"/>
    <p:sldId id="309" r:id="rId38"/>
    <p:sldId id="294" r:id="rId39"/>
    <p:sldId id="277" r:id="rId40"/>
    <p:sldId id="269"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Roboto" panose="020B0604020202020204" charset="0"/>
      <p:regular r:id="rId47"/>
      <p:bold r:id="rId48"/>
      <p:italic r:id="rId49"/>
      <p:boldItalic r:id="rId50"/>
    </p:embeddedFont>
    <p:embeddedFont>
      <p:font typeface="Trebuchet MS" panose="020B060302020202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64" autoAdjust="0"/>
  </p:normalViewPr>
  <p:slideViewPr>
    <p:cSldViewPr snapToGrid="0">
      <p:cViewPr varScale="1">
        <p:scale>
          <a:sx n="86" d="100"/>
          <a:sy n="86" d="100"/>
        </p:scale>
        <p:origin x="744" y="5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presProps" Target="presProp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slideMaster" Target="slideMasters/slideMaster1.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slide" Target="slides/slide24.xml"/><Relationship Id="rId54"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font" Target="fonts/font7.fntdata"/><Relationship Id="rId57" Type="http://schemas.openxmlformats.org/officeDocument/2006/relationships/theme" Target="theme/theme1.xml"/><Relationship Id="rId10" Type="http://schemas.openxmlformats.org/officeDocument/2006/relationships/customXml" Target="../customXml/item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font" Target="fonts/font9.fntdata"/><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AD2CCA-9F25-4B9D-8B55-AF324CF3188D}" type="doc">
      <dgm:prSet loTypeId="urn:microsoft.com/office/officeart/2005/8/layout/venn1" loCatId="relationship" qsTypeId="urn:microsoft.com/office/officeart/2005/8/quickstyle/3d3" qsCatId="3D" csTypeId="urn:microsoft.com/office/officeart/2005/8/colors/colorful3" csCatId="colorful" phldr="1"/>
      <dgm:spPr/>
      <dgm:t>
        <a:bodyPr/>
        <a:lstStyle/>
        <a:p>
          <a:endParaRPr lang="en-US"/>
        </a:p>
      </dgm:t>
    </dgm:pt>
    <dgm:pt modelId="{BEAE1B42-4852-418E-BEB9-C3F4D379D491}">
      <dgm:prSet phldrT="[Text]" custT="1">
        <dgm:style>
          <a:lnRef idx="3">
            <a:schemeClr val="lt1"/>
          </a:lnRef>
          <a:fillRef idx="1">
            <a:schemeClr val="dk1"/>
          </a:fillRef>
          <a:effectRef idx="1">
            <a:schemeClr val="dk1"/>
          </a:effectRef>
          <a:fontRef idx="minor">
            <a:schemeClr val="lt1"/>
          </a:fontRef>
        </dgm:style>
      </dgm:prSet>
      <dgm:spPr/>
      <dgm:t>
        <a:bodyPr/>
        <a:lstStyle/>
        <a:p>
          <a:r>
            <a:rPr lang="en-US" sz="1400" b="1" dirty="0">
              <a:solidFill>
                <a:schemeClr val="tx1"/>
              </a:solidFill>
            </a:rPr>
            <a:t>School/Education/</a:t>
          </a:r>
          <a:br>
            <a:rPr lang="en-US" sz="1400" b="1" dirty="0">
              <a:solidFill>
                <a:schemeClr val="tx1"/>
              </a:solidFill>
            </a:rPr>
          </a:br>
          <a:r>
            <a:rPr lang="en-US" sz="1400" b="1" dirty="0">
              <a:solidFill>
                <a:schemeClr val="tx1"/>
              </a:solidFill>
            </a:rPr>
            <a:t>Employment</a:t>
          </a:r>
        </a:p>
      </dgm:t>
    </dgm:pt>
    <dgm:pt modelId="{9017F7A4-5653-47B9-814D-6411021FF44D}" type="parTrans" cxnId="{5404150E-A9F7-4335-8807-52725E608129}">
      <dgm:prSet/>
      <dgm:spPr/>
      <dgm:t>
        <a:bodyPr/>
        <a:lstStyle/>
        <a:p>
          <a:endParaRPr lang="en-US"/>
        </a:p>
      </dgm:t>
    </dgm:pt>
    <dgm:pt modelId="{589B9601-C0C5-49C8-B51A-D796CEE4B04B}" type="sibTrans" cxnId="{5404150E-A9F7-4335-8807-52725E608129}">
      <dgm:prSet/>
      <dgm:spPr/>
      <dgm:t>
        <a:bodyPr/>
        <a:lstStyle/>
        <a:p>
          <a:endParaRPr lang="en-US"/>
        </a:p>
      </dgm:t>
    </dgm:pt>
    <dgm:pt modelId="{F46B593B-25E6-4820-84F1-B48FC5926798}">
      <dgm:prSet phldrT="[Text]" custT="1">
        <dgm:style>
          <a:lnRef idx="3">
            <a:schemeClr val="lt1"/>
          </a:lnRef>
          <a:fillRef idx="1">
            <a:schemeClr val="dk1"/>
          </a:fillRef>
          <a:effectRef idx="1">
            <a:schemeClr val="dk1"/>
          </a:effectRef>
          <a:fontRef idx="minor">
            <a:schemeClr val="lt1"/>
          </a:fontRef>
        </dgm:style>
      </dgm:prSet>
      <dgm:spPr/>
      <dgm:t>
        <a:bodyPr/>
        <a:lstStyle/>
        <a:p>
          <a:r>
            <a:rPr lang="en-US" sz="1400" b="1" dirty="0">
              <a:solidFill>
                <a:schemeClr val="tx1"/>
              </a:solidFill>
            </a:rPr>
            <a:t>Family Bonds</a:t>
          </a:r>
        </a:p>
      </dgm:t>
    </dgm:pt>
    <dgm:pt modelId="{6C6BDCF1-563B-453A-B3BB-8F250292D0E6}" type="parTrans" cxnId="{C492EB27-1521-436D-AA37-483DA2635EE3}">
      <dgm:prSet/>
      <dgm:spPr/>
      <dgm:t>
        <a:bodyPr/>
        <a:lstStyle/>
        <a:p>
          <a:endParaRPr lang="en-US"/>
        </a:p>
      </dgm:t>
    </dgm:pt>
    <dgm:pt modelId="{033059E6-3010-471D-A3AC-E97F0EEEA170}" type="sibTrans" cxnId="{C492EB27-1521-436D-AA37-483DA2635EE3}">
      <dgm:prSet/>
      <dgm:spPr/>
      <dgm:t>
        <a:bodyPr/>
        <a:lstStyle/>
        <a:p>
          <a:endParaRPr lang="en-US"/>
        </a:p>
      </dgm:t>
    </dgm:pt>
    <dgm:pt modelId="{A3B9F96B-1D8C-4F26-87F4-B35F7D94AB5C}">
      <dgm:prSet phldrT="[Text]" custT="1">
        <dgm:style>
          <a:lnRef idx="3">
            <a:schemeClr val="lt1"/>
          </a:lnRef>
          <a:fillRef idx="1">
            <a:schemeClr val="dk1"/>
          </a:fillRef>
          <a:effectRef idx="1">
            <a:schemeClr val="dk1"/>
          </a:effectRef>
          <a:fontRef idx="minor">
            <a:schemeClr val="lt1"/>
          </a:fontRef>
        </dgm:style>
      </dgm:prSet>
      <dgm:spPr/>
      <dgm:t>
        <a:bodyPr/>
        <a:lstStyle/>
        <a:p>
          <a:r>
            <a:rPr lang="en-US" sz="1400" b="1" dirty="0">
              <a:solidFill>
                <a:schemeClr val="tx1"/>
              </a:solidFill>
            </a:rPr>
            <a:t>Peers/Friendships</a:t>
          </a:r>
        </a:p>
        <a:p>
          <a:endParaRPr lang="en-US" sz="1400" b="1" dirty="0">
            <a:solidFill>
              <a:schemeClr val="tx1"/>
            </a:solidFill>
          </a:endParaRPr>
        </a:p>
      </dgm:t>
    </dgm:pt>
    <dgm:pt modelId="{20423897-1453-48DE-94D0-BE76D053631C}" type="parTrans" cxnId="{976BF863-B5A5-48E5-B0AC-FFC609C00DE8}">
      <dgm:prSet/>
      <dgm:spPr/>
      <dgm:t>
        <a:bodyPr/>
        <a:lstStyle/>
        <a:p>
          <a:endParaRPr lang="en-US"/>
        </a:p>
      </dgm:t>
    </dgm:pt>
    <dgm:pt modelId="{305743F4-687B-4262-9514-32470BE41D09}" type="sibTrans" cxnId="{976BF863-B5A5-48E5-B0AC-FFC609C00DE8}">
      <dgm:prSet/>
      <dgm:spPr/>
      <dgm:t>
        <a:bodyPr/>
        <a:lstStyle/>
        <a:p>
          <a:endParaRPr lang="en-US"/>
        </a:p>
      </dgm:t>
    </dgm:pt>
    <dgm:pt modelId="{51798FCF-8229-4FE4-9B53-76034C6A8D6C}">
      <dgm:prSet phldrT="[Text]" custT="1">
        <dgm:style>
          <a:lnRef idx="3">
            <a:schemeClr val="lt1"/>
          </a:lnRef>
          <a:fillRef idx="1">
            <a:schemeClr val="dk1"/>
          </a:fillRef>
          <a:effectRef idx="1">
            <a:schemeClr val="dk1"/>
          </a:effectRef>
          <a:fontRef idx="minor">
            <a:schemeClr val="lt1"/>
          </a:fontRef>
        </dgm:style>
      </dgm:prSet>
      <dgm:spPr/>
      <dgm:t>
        <a:bodyPr/>
        <a:lstStyle/>
        <a:p>
          <a:r>
            <a:rPr lang="en-US" sz="1400" b="1" dirty="0">
              <a:solidFill>
                <a:schemeClr val="tx1"/>
              </a:solidFill>
            </a:rPr>
            <a:t>Culture/Spirit</a:t>
          </a:r>
        </a:p>
      </dgm:t>
    </dgm:pt>
    <dgm:pt modelId="{00165A2F-8A73-4BCB-9145-24D99803146D}" type="parTrans" cxnId="{FBE5A2F7-2D52-4157-853E-68ACECA4FEC4}">
      <dgm:prSet/>
      <dgm:spPr/>
      <dgm:t>
        <a:bodyPr/>
        <a:lstStyle/>
        <a:p>
          <a:endParaRPr lang="en-US"/>
        </a:p>
      </dgm:t>
    </dgm:pt>
    <dgm:pt modelId="{5EA1A977-53CE-4BF9-890B-56CBA7222EC7}" type="sibTrans" cxnId="{FBE5A2F7-2D52-4157-853E-68ACECA4FEC4}">
      <dgm:prSet/>
      <dgm:spPr/>
      <dgm:t>
        <a:bodyPr/>
        <a:lstStyle/>
        <a:p>
          <a:endParaRPr lang="en-US"/>
        </a:p>
      </dgm:t>
    </dgm:pt>
    <dgm:pt modelId="{CAED9BEB-90A9-4019-AB06-43F7E711B37F}">
      <dgm:prSet phldrT="[Text]" custT="1">
        <dgm:style>
          <a:lnRef idx="3">
            <a:schemeClr val="lt1"/>
          </a:lnRef>
          <a:fillRef idx="1">
            <a:schemeClr val="dk1"/>
          </a:fillRef>
          <a:effectRef idx="1">
            <a:schemeClr val="dk1"/>
          </a:effectRef>
          <a:fontRef idx="minor">
            <a:schemeClr val="lt1"/>
          </a:fontRef>
        </dgm:style>
      </dgm:prSet>
      <dgm:spPr/>
      <dgm:t>
        <a:bodyPr/>
        <a:lstStyle/>
        <a:p>
          <a:r>
            <a:rPr lang="en-US" sz="1400" b="1" dirty="0">
              <a:solidFill>
                <a:schemeClr val="tx1"/>
              </a:solidFill>
            </a:rPr>
            <a:t>Treatment (Levels of Intervention)</a:t>
          </a:r>
        </a:p>
        <a:p>
          <a:endParaRPr lang="en-US" sz="1400" b="1" dirty="0">
            <a:solidFill>
              <a:schemeClr val="tx1"/>
            </a:solidFill>
          </a:endParaRPr>
        </a:p>
      </dgm:t>
    </dgm:pt>
    <dgm:pt modelId="{87340DD8-C3F1-4F90-A88C-CD359A8A267D}" type="parTrans" cxnId="{FD8C048E-E379-4BF8-97CB-7A71401E6673}">
      <dgm:prSet/>
      <dgm:spPr/>
      <dgm:t>
        <a:bodyPr/>
        <a:lstStyle/>
        <a:p>
          <a:endParaRPr lang="en-US"/>
        </a:p>
      </dgm:t>
    </dgm:pt>
    <dgm:pt modelId="{EDFE1C10-CCD2-4DCC-914F-00F4704FBEE1}" type="sibTrans" cxnId="{FD8C048E-E379-4BF8-97CB-7A71401E6673}">
      <dgm:prSet/>
      <dgm:spPr/>
      <dgm:t>
        <a:bodyPr/>
        <a:lstStyle/>
        <a:p>
          <a:endParaRPr lang="en-US"/>
        </a:p>
      </dgm:t>
    </dgm:pt>
    <dgm:pt modelId="{BF82F92E-4A11-4ABD-8ADB-00C9A00F2CA5}">
      <dgm:prSet phldrT="[Text]" custT="1">
        <dgm:style>
          <a:lnRef idx="3">
            <a:schemeClr val="lt1"/>
          </a:lnRef>
          <a:fillRef idx="1">
            <a:schemeClr val="dk1"/>
          </a:fillRef>
          <a:effectRef idx="1">
            <a:schemeClr val="dk1"/>
          </a:effectRef>
          <a:fontRef idx="minor">
            <a:schemeClr val="lt1"/>
          </a:fontRef>
        </dgm:style>
      </dgm:prSet>
      <dgm:spPr/>
      <dgm:t>
        <a:bodyPr/>
        <a:lstStyle/>
        <a:p>
          <a:r>
            <a:rPr lang="en-US" sz="1400" b="1" dirty="0">
              <a:solidFill>
                <a:schemeClr val="tx1"/>
              </a:solidFill>
            </a:rPr>
            <a:t>Health (Physical &amp; Mental)</a:t>
          </a:r>
        </a:p>
      </dgm:t>
    </dgm:pt>
    <dgm:pt modelId="{DD6E39F7-CC7F-4F71-89EA-C157DF7A8B9B}" type="parTrans" cxnId="{5AD3723C-936A-4623-8131-EC9F50CA9172}">
      <dgm:prSet/>
      <dgm:spPr/>
      <dgm:t>
        <a:bodyPr/>
        <a:lstStyle/>
        <a:p>
          <a:endParaRPr lang="en-US"/>
        </a:p>
      </dgm:t>
    </dgm:pt>
    <dgm:pt modelId="{C0BEEC0A-8AEE-48A8-BA24-8D05A4F8CE9E}" type="sibTrans" cxnId="{5AD3723C-936A-4623-8131-EC9F50CA9172}">
      <dgm:prSet/>
      <dgm:spPr/>
      <dgm:t>
        <a:bodyPr/>
        <a:lstStyle/>
        <a:p>
          <a:endParaRPr lang="en-US"/>
        </a:p>
      </dgm:t>
    </dgm:pt>
    <dgm:pt modelId="{CCB0839E-0F2F-485B-8D79-72C1B65F63A5}" type="pres">
      <dgm:prSet presAssocID="{06AD2CCA-9F25-4B9D-8B55-AF324CF3188D}" presName="compositeShape" presStyleCnt="0">
        <dgm:presLayoutVars>
          <dgm:chMax val="7"/>
          <dgm:dir/>
          <dgm:resizeHandles val="exact"/>
        </dgm:presLayoutVars>
      </dgm:prSet>
      <dgm:spPr/>
      <dgm:t>
        <a:bodyPr/>
        <a:lstStyle/>
        <a:p>
          <a:endParaRPr lang="en-US"/>
        </a:p>
      </dgm:t>
    </dgm:pt>
    <dgm:pt modelId="{9D2AA5EC-91B1-4474-AE5E-9EBCFFBADA18}" type="pres">
      <dgm:prSet presAssocID="{BEAE1B42-4852-418E-BEB9-C3F4D379D491}" presName="circ1" presStyleLbl="vennNode1" presStyleIdx="0" presStyleCnt="6"/>
      <dgm:spPr/>
    </dgm:pt>
    <dgm:pt modelId="{6D99951C-F65A-4BFC-84EF-5308AAF4DEA4}" type="pres">
      <dgm:prSet presAssocID="{BEAE1B42-4852-418E-BEB9-C3F4D379D491}" presName="circ1Tx" presStyleLbl="revTx" presStyleIdx="0" presStyleCnt="0" custScaleX="123310">
        <dgm:presLayoutVars>
          <dgm:chMax val="0"/>
          <dgm:chPref val="0"/>
          <dgm:bulletEnabled val="1"/>
        </dgm:presLayoutVars>
      </dgm:prSet>
      <dgm:spPr/>
      <dgm:t>
        <a:bodyPr/>
        <a:lstStyle/>
        <a:p>
          <a:endParaRPr lang="en-US"/>
        </a:p>
      </dgm:t>
    </dgm:pt>
    <dgm:pt modelId="{1E9DF903-0EB4-4FA6-A1D3-A2C22EEC9A5D}" type="pres">
      <dgm:prSet presAssocID="{CAED9BEB-90A9-4019-AB06-43F7E711B37F}" presName="circ2" presStyleLbl="vennNode1" presStyleIdx="1" presStyleCnt="6"/>
      <dgm:spPr/>
    </dgm:pt>
    <dgm:pt modelId="{3FF575A0-3844-4C1D-89B5-BA6DD427D7F5}" type="pres">
      <dgm:prSet presAssocID="{CAED9BEB-90A9-4019-AB06-43F7E711B37F}" presName="circ2Tx" presStyleLbl="revTx" presStyleIdx="0" presStyleCnt="0">
        <dgm:presLayoutVars>
          <dgm:chMax val="0"/>
          <dgm:chPref val="0"/>
          <dgm:bulletEnabled val="1"/>
        </dgm:presLayoutVars>
      </dgm:prSet>
      <dgm:spPr/>
      <dgm:t>
        <a:bodyPr/>
        <a:lstStyle/>
        <a:p>
          <a:endParaRPr lang="en-US"/>
        </a:p>
      </dgm:t>
    </dgm:pt>
    <dgm:pt modelId="{17066233-A039-4392-8197-063364B9614A}" type="pres">
      <dgm:prSet presAssocID="{F46B593B-25E6-4820-84F1-B48FC5926798}" presName="circ3" presStyleLbl="vennNode1" presStyleIdx="2" presStyleCnt="6"/>
      <dgm:spPr/>
    </dgm:pt>
    <dgm:pt modelId="{CC962BE3-9DB7-4740-92D5-7E03E15BAAA1}" type="pres">
      <dgm:prSet presAssocID="{F46B593B-25E6-4820-84F1-B48FC5926798}" presName="circ3Tx" presStyleLbl="revTx" presStyleIdx="0" presStyleCnt="0">
        <dgm:presLayoutVars>
          <dgm:chMax val="0"/>
          <dgm:chPref val="0"/>
          <dgm:bulletEnabled val="1"/>
        </dgm:presLayoutVars>
      </dgm:prSet>
      <dgm:spPr/>
      <dgm:t>
        <a:bodyPr/>
        <a:lstStyle/>
        <a:p>
          <a:endParaRPr lang="en-US"/>
        </a:p>
      </dgm:t>
    </dgm:pt>
    <dgm:pt modelId="{4F7675FA-F63A-42D3-9839-76AF6581A55F}" type="pres">
      <dgm:prSet presAssocID="{A3B9F96B-1D8C-4F26-87F4-B35F7D94AB5C}" presName="circ4" presStyleLbl="vennNode1" presStyleIdx="3" presStyleCnt="6"/>
      <dgm:spPr/>
    </dgm:pt>
    <dgm:pt modelId="{DAED3431-F551-4078-81F9-C566A3BA7420}" type="pres">
      <dgm:prSet presAssocID="{A3B9F96B-1D8C-4F26-87F4-B35F7D94AB5C}" presName="circ4Tx" presStyleLbl="revTx" presStyleIdx="0" presStyleCnt="0" custScaleX="142446">
        <dgm:presLayoutVars>
          <dgm:chMax val="0"/>
          <dgm:chPref val="0"/>
          <dgm:bulletEnabled val="1"/>
        </dgm:presLayoutVars>
      </dgm:prSet>
      <dgm:spPr/>
      <dgm:t>
        <a:bodyPr/>
        <a:lstStyle/>
        <a:p>
          <a:endParaRPr lang="en-US"/>
        </a:p>
      </dgm:t>
    </dgm:pt>
    <dgm:pt modelId="{0C604DDC-508D-4266-8773-9C5179B49F38}" type="pres">
      <dgm:prSet presAssocID="{51798FCF-8229-4FE4-9B53-76034C6A8D6C}" presName="circ5" presStyleLbl="vennNode1" presStyleIdx="4" presStyleCnt="6"/>
      <dgm:spPr/>
    </dgm:pt>
    <dgm:pt modelId="{106C0068-9527-4FBA-9CA4-06DF614F19E0}" type="pres">
      <dgm:prSet presAssocID="{51798FCF-8229-4FE4-9B53-76034C6A8D6C}" presName="circ5Tx" presStyleLbl="revTx" presStyleIdx="0" presStyleCnt="0">
        <dgm:presLayoutVars>
          <dgm:chMax val="0"/>
          <dgm:chPref val="0"/>
          <dgm:bulletEnabled val="1"/>
        </dgm:presLayoutVars>
      </dgm:prSet>
      <dgm:spPr/>
      <dgm:t>
        <a:bodyPr/>
        <a:lstStyle/>
        <a:p>
          <a:endParaRPr lang="en-US"/>
        </a:p>
      </dgm:t>
    </dgm:pt>
    <dgm:pt modelId="{664BF2E9-8E5C-400D-A645-287A98053592}" type="pres">
      <dgm:prSet presAssocID="{BF82F92E-4A11-4ABD-8ADB-00C9A00F2CA5}" presName="circ6" presStyleLbl="vennNode1" presStyleIdx="5" presStyleCnt="6"/>
      <dgm:spPr/>
    </dgm:pt>
    <dgm:pt modelId="{5ACB4B4F-9897-4ED5-AB56-9F830C7D88DB}" type="pres">
      <dgm:prSet presAssocID="{BF82F92E-4A11-4ABD-8ADB-00C9A00F2CA5}" presName="circ6Tx" presStyleLbl="revTx" presStyleIdx="0" presStyleCnt="0">
        <dgm:presLayoutVars>
          <dgm:chMax val="0"/>
          <dgm:chPref val="0"/>
          <dgm:bulletEnabled val="1"/>
        </dgm:presLayoutVars>
      </dgm:prSet>
      <dgm:spPr/>
      <dgm:t>
        <a:bodyPr/>
        <a:lstStyle/>
        <a:p>
          <a:endParaRPr lang="en-US"/>
        </a:p>
      </dgm:t>
    </dgm:pt>
  </dgm:ptLst>
  <dgm:cxnLst>
    <dgm:cxn modelId="{BF2D0317-8192-4218-88A9-50CB0542CE84}" type="presOf" srcId="{51798FCF-8229-4FE4-9B53-76034C6A8D6C}" destId="{106C0068-9527-4FBA-9CA4-06DF614F19E0}" srcOrd="0" destOrd="0" presId="urn:microsoft.com/office/officeart/2005/8/layout/venn1"/>
    <dgm:cxn modelId="{FD8C048E-E379-4BF8-97CB-7A71401E6673}" srcId="{06AD2CCA-9F25-4B9D-8B55-AF324CF3188D}" destId="{CAED9BEB-90A9-4019-AB06-43F7E711B37F}" srcOrd="1" destOrd="0" parTransId="{87340DD8-C3F1-4F90-A88C-CD359A8A267D}" sibTransId="{EDFE1C10-CCD2-4DCC-914F-00F4704FBEE1}"/>
    <dgm:cxn modelId="{3C8DF9CB-0B59-453C-889B-01AA7FAC7FA4}" type="presOf" srcId="{F46B593B-25E6-4820-84F1-B48FC5926798}" destId="{CC962BE3-9DB7-4740-92D5-7E03E15BAAA1}" srcOrd="0" destOrd="0" presId="urn:microsoft.com/office/officeart/2005/8/layout/venn1"/>
    <dgm:cxn modelId="{C492EB27-1521-436D-AA37-483DA2635EE3}" srcId="{06AD2CCA-9F25-4B9D-8B55-AF324CF3188D}" destId="{F46B593B-25E6-4820-84F1-B48FC5926798}" srcOrd="2" destOrd="0" parTransId="{6C6BDCF1-563B-453A-B3BB-8F250292D0E6}" sibTransId="{033059E6-3010-471D-A3AC-E97F0EEEA170}"/>
    <dgm:cxn modelId="{5404150E-A9F7-4335-8807-52725E608129}" srcId="{06AD2CCA-9F25-4B9D-8B55-AF324CF3188D}" destId="{BEAE1B42-4852-418E-BEB9-C3F4D379D491}" srcOrd="0" destOrd="0" parTransId="{9017F7A4-5653-47B9-814D-6411021FF44D}" sibTransId="{589B9601-C0C5-49C8-B51A-D796CEE4B04B}"/>
    <dgm:cxn modelId="{4CCF9F6B-E6D8-4139-AEF3-413E778865C2}" type="presOf" srcId="{BF82F92E-4A11-4ABD-8ADB-00C9A00F2CA5}" destId="{5ACB4B4F-9897-4ED5-AB56-9F830C7D88DB}" srcOrd="0" destOrd="0" presId="urn:microsoft.com/office/officeart/2005/8/layout/venn1"/>
    <dgm:cxn modelId="{10DDE571-738D-4202-92FB-1CE1EB527217}" type="presOf" srcId="{CAED9BEB-90A9-4019-AB06-43F7E711B37F}" destId="{3FF575A0-3844-4C1D-89B5-BA6DD427D7F5}" srcOrd="0" destOrd="0" presId="urn:microsoft.com/office/officeart/2005/8/layout/venn1"/>
    <dgm:cxn modelId="{CFFADC04-E65C-4D9D-83FF-17EFC698D978}" type="presOf" srcId="{BEAE1B42-4852-418E-BEB9-C3F4D379D491}" destId="{6D99951C-F65A-4BFC-84EF-5308AAF4DEA4}" srcOrd="0" destOrd="0" presId="urn:microsoft.com/office/officeart/2005/8/layout/venn1"/>
    <dgm:cxn modelId="{976BF863-B5A5-48E5-B0AC-FFC609C00DE8}" srcId="{06AD2CCA-9F25-4B9D-8B55-AF324CF3188D}" destId="{A3B9F96B-1D8C-4F26-87F4-B35F7D94AB5C}" srcOrd="3" destOrd="0" parTransId="{20423897-1453-48DE-94D0-BE76D053631C}" sibTransId="{305743F4-687B-4262-9514-32470BE41D09}"/>
    <dgm:cxn modelId="{A45EDE7B-E549-40A2-8257-08C52212014D}" type="presOf" srcId="{A3B9F96B-1D8C-4F26-87F4-B35F7D94AB5C}" destId="{DAED3431-F551-4078-81F9-C566A3BA7420}" srcOrd="0" destOrd="0" presId="urn:microsoft.com/office/officeart/2005/8/layout/venn1"/>
    <dgm:cxn modelId="{EBF3284C-73C2-483A-84A0-EBB364C94AFC}" type="presOf" srcId="{06AD2CCA-9F25-4B9D-8B55-AF324CF3188D}" destId="{CCB0839E-0F2F-485B-8D79-72C1B65F63A5}" srcOrd="0" destOrd="0" presId="urn:microsoft.com/office/officeart/2005/8/layout/venn1"/>
    <dgm:cxn modelId="{FBE5A2F7-2D52-4157-853E-68ACECA4FEC4}" srcId="{06AD2CCA-9F25-4B9D-8B55-AF324CF3188D}" destId="{51798FCF-8229-4FE4-9B53-76034C6A8D6C}" srcOrd="4" destOrd="0" parTransId="{00165A2F-8A73-4BCB-9145-24D99803146D}" sibTransId="{5EA1A977-53CE-4BF9-890B-56CBA7222EC7}"/>
    <dgm:cxn modelId="{5AD3723C-936A-4623-8131-EC9F50CA9172}" srcId="{06AD2CCA-9F25-4B9D-8B55-AF324CF3188D}" destId="{BF82F92E-4A11-4ABD-8ADB-00C9A00F2CA5}" srcOrd="5" destOrd="0" parTransId="{DD6E39F7-CC7F-4F71-89EA-C157DF7A8B9B}" sibTransId="{C0BEEC0A-8AEE-48A8-BA24-8D05A4F8CE9E}"/>
    <dgm:cxn modelId="{F4C76B20-0DF2-4537-8A47-49BB26A48AEF}" type="presParOf" srcId="{CCB0839E-0F2F-485B-8D79-72C1B65F63A5}" destId="{9D2AA5EC-91B1-4474-AE5E-9EBCFFBADA18}" srcOrd="0" destOrd="0" presId="urn:microsoft.com/office/officeart/2005/8/layout/venn1"/>
    <dgm:cxn modelId="{496D9152-EE3D-4A09-8F05-46557C2A4E83}" type="presParOf" srcId="{CCB0839E-0F2F-485B-8D79-72C1B65F63A5}" destId="{6D99951C-F65A-4BFC-84EF-5308AAF4DEA4}" srcOrd="1" destOrd="0" presId="urn:microsoft.com/office/officeart/2005/8/layout/venn1"/>
    <dgm:cxn modelId="{DF1AE450-CC63-4619-A066-8A4F124FAB05}" type="presParOf" srcId="{CCB0839E-0F2F-485B-8D79-72C1B65F63A5}" destId="{1E9DF903-0EB4-4FA6-A1D3-A2C22EEC9A5D}" srcOrd="2" destOrd="0" presId="urn:microsoft.com/office/officeart/2005/8/layout/venn1"/>
    <dgm:cxn modelId="{C91C9543-196C-4D1C-A1B8-6EFDCD03C294}" type="presParOf" srcId="{CCB0839E-0F2F-485B-8D79-72C1B65F63A5}" destId="{3FF575A0-3844-4C1D-89B5-BA6DD427D7F5}" srcOrd="3" destOrd="0" presId="urn:microsoft.com/office/officeart/2005/8/layout/venn1"/>
    <dgm:cxn modelId="{764480AA-4D85-416A-884C-01B2A2B0FED1}" type="presParOf" srcId="{CCB0839E-0F2F-485B-8D79-72C1B65F63A5}" destId="{17066233-A039-4392-8197-063364B9614A}" srcOrd="4" destOrd="0" presId="urn:microsoft.com/office/officeart/2005/8/layout/venn1"/>
    <dgm:cxn modelId="{5B1F170B-38EB-4D19-8A14-80ECEF8F90CC}" type="presParOf" srcId="{CCB0839E-0F2F-485B-8D79-72C1B65F63A5}" destId="{CC962BE3-9DB7-4740-92D5-7E03E15BAAA1}" srcOrd="5" destOrd="0" presId="urn:microsoft.com/office/officeart/2005/8/layout/venn1"/>
    <dgm:cxn modelId="{1E041D04-2D22-436D-9B0A-F944551691E9}" type="presParOf" srcId="{CCB0839E-0F2F-485B-8D79-72C1B65F63A5}" destId="{4F7675FA-F63A-42D3-9839-76AF6581A55F}" srcOrd="6" destOrd="0" presId="urn:microsoft.com/office/officeart/2005/8/layout/venn1"/>
    <dgm:cxn modelId="{2C12D3B1-E94D-46B2-BE05-A3766FAF52C0}" type="presParOf" srcId="{CCB0839E-0F2F-485B-8D79-72C1B65F63A5}" destId="{DAED3431-F551-4078-81F9-C566A3BA7420}" srcOrd="7" destOrd="0" presId="urn:microsoft.com/office/officeart/2005/8/layout/venn1"/>
    <dgm:cxn modelId="{318CA4AF-2E58-4459-88A5-AF9781DFA1B8}" type="presParOf" srcId="{CCB0839E-0F2F-485B-8D79-72C1B65F63A5}" destId="{0C604DDC-508D-4266-8773-9C5179B49F38}" srcOrd="8" destOrd="0" presId="urn:microsoft.com/office/officeart/2005/8/layout/venn1"/>
    <dgm:cxn modelId="{994CA0F3-B340-47AE-9F5B-FC0876D9650C}" type="presParOf" srcId="{CCB0839E-0F2F-485B-8D79-72C1B65F63A5}" destId="{106C0068-9527-4FBA-9CA4-06DF614F19E0}" srcOrd="9" destOrd="0" presId="urn:microsoft.com/office/officeart/2005/8/layout/venn1"/>
    <dgm:cxn modelId="{C7A0A1A9-A6C0-4055-A1A3-F8FB3AD013A5}" type="presParOf" srcId="{CCB0839E-0F2F-485B-8D79-72C1B65F63A5}" destId="{664BF2E9-8E5C-400D-A645-287A98053592}" srcOrd="10" destOrd="0" presId="urn:microsoft.com/office/officeart/2005/8/layout/venn1"/>
    <dgm:cxn modelId="{53A0EC92-1369-4826-AE39-710530ACB2C8}" type="presParOf" srcId="{CCB0839E-0F2F-485B-8D79-72C1B65F63A5}" destId="{5ACB4B4F-9897-4ED5-AB56-9F830C7D88DB}"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AA5EC-91B1-4474-AE5E-9EBCFFBADA18}">
      <dsp:nvSpPr>
        <dsp:cNvPr id="0" name=""/>
        <dsp:cNvSpPr/>
      </dsp:nvSpPr>
      <dsp:spPr>
        <a:xfrm>
          <a:off x="1882668" y="785745"/>
          <a:ext cx="1052666" cy="1052666"/>
        </a:xfrm>
        <a:prstGeom prst="ellipse">
          <a:avLst/>
        </a:prstGeom>
        <a:solidFill>
          <a:schemeClr val="accent3">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6D99951C-F65A-4BFC-84EF-5308AAF4DEA4}">
      <dsp:nvSpPr>
        <dsp:cNvPr id="0" name=""/>
        <dsp:cNvSpPr/>
      </dsp:nvSpPr>
      <dsp:spPr>
        <a:xfrm>
          <a:off x="1597724" y="0"/>
          <a:ext cx="1622554" cy="716796"/>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hemeClr val="lt1"/>
        </a:lnRef>
        <a:fillRef idx="1">
          <a:schemeClr val="dk1"/>
        </a:fillRef>
        <a:effectRef idx="1">
          <a:schemeClr val="dk1"/>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School/Education/</a:t>
          </a:r>
          <a:br>
            <a:rPr lang="en-US" sz="1400" b="1" kern="1200" dirty="0">
              <a:solidFill>
                <a:schemeClr val="tx1"/>
              </a:solidFill>
            </a:rPr>
          </a:br>
          <a:r>
            <a:rPr lang="en-US" sz="1400" b="1" kern="1200" dirty="0">
              <a:solidFill>
                <a:schemeClr val="tx1"/>
              </a:solidFill>
            </a:rPr>
            <a:t>Employment</a:t>
          </a:r>
        </a:p>
      </dsp:txBody>
      <dsp:txXfrm>
        <a:off x="1597724" y="0"/>
        <a:ext cx="1622554" cy="716796"/>
      </dsp:txXfrm>
    </dsp:sp>
    <dsp:sp modelId="{1E9DF903-0EB4-4FA6-A1D3-A2C22EEC9A5D}">
      <dsp:nvSpPr>
        <dsp:cNvPr id="0" name=""/>
        <dsp:cNvSpPr/>
      </dsp:nvSpPr>
      <dsp:spPr>
        <a:xfrm>
          <a:off x="2224346" y="983035"/>
          <a:ext cx="1052666" cy="1052666"/>
        </a:xfrm>
        <a:prstGeom prst="ellipse">
          <a:avLst/>
        </a:prstGeom>
        <a:solidFill>
          <a:schemeClr val="accent3">
            <a:alpha val="50000"/>
            <a:hueOff val="239601"/>
            <a:satOff val="-1451"/>
            <a:lumOff val="1725"/>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3FF575A0-3844-4C1D-89B5-BA6DD427D7F5}">
      <dsp:nvSpPr>
        <dsp:cNvPr id="0" name=""/>
        <dsp:cNvSpPr/>
      </dsp:nvSpPr>
      <dsp:spPr>
        <a:xfrm>
          <a:off x="3355086" y="682663"/>
          <a:ext cx="1246971" cy="785062"/>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hemeClr val="lt1"/>
        </a:lnRef>
        <a:fillRef idx="1">
          <a:schemeClr val="dk1"/>
        </a:fillRef>
        <a:effectRef idx="1">
          <a:schemeClr val="dk1"/>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Treatment (Levels of Intervention)</a:t>
          </a:r>
        </a:p>
        <a:p>
          <a:pPr lvl="0" algn="ctr" defTabSz="622300">
            <a:lnSpc>
              <a:spcPct val="90000"/>
            </a:lnSpc>
            <a:spcBef>
              <a:spcPct val="0"/>
            </a:spcBef>
            <a:spcAft>
              <a:spcPct val="35000"/>
            </a:spcAft>
          </a:pPr>
          <a:endParaRPr lang="en-US" sz="1400" b="1" kern="1200" dirty="0">
            <a:solidFill>
              <a:schemeClr val="tx1"/>
            </a:solidFill>
          </a:endParaRPr>
        </a:p>
      </dsp:txBody>
      <dsp:txXfrm>
        <a:off x="3355086" y="682663"/>
        <a:ext cx="1246971" cy="785062"/>
      </dsp:txXfrm>
    </dsp:sp>
    <dsp:sp modelId="{17066233-A039-4392-8197-063364B9614A}">
      <dsp:nvSpPr>
        <dsp:cNvPr id="0" name=""/>
        <dsp:cNvSpPr/>
      </dsp:nvSpPr>
      <dsp:spPr>
        <a:xfrm>
          <a:off x="2224346" y="1377614"/>
          <a:ext cx="1052666" cy="1052666"/>
        </a:xfrm>
        <a:prstGeom prst="ellipse">
          <a:avLst/>
        </a:prstGeom>
        <a:solidFill>
          <a:schemeClr val="accent3">
            <a:alpha val="50000"/>
            <a:hueOff val="479202"/>
            <a:satOff val="-2902"/>
            <a:lumOff val="3451"/>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CC962BE3-9DB7-4740-92D5-7E03E15BAAA1}">
      <dsp:nvSpPr>
        <dsp:cNvPr id="0" name=""/>
        <dsp:cNvSpPr/>
      </dsp:nvSpPr>
      <dsp:spPr>
        <a:xfrm>
          <a:off x="3355086" y="1853431"/>
          <a:ext cx="1246971" cy="877222"/>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hemeClr val="lt1"/>
        </a:lnRef>
        <a:fillRef idx="1">
          <a:schemeClr val="dk1"/>
        </a:fillRef>
        <a:effectRef idx="1">
          <a:schemeClr val="dk1"/>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Family Bonds</a:t>
          </a:r>
        </a:p>
      </dsp:txBody>
      <dsp:txXfrm>
        <a:off x="3355086" y="1853431"/>
        <a:ext cx="1246971" cy="877222"/>
      </dsp:txXfrm>
    </dsp:sp>
    <dsp:sp modelId="{4F7675FA-F63A-42D3-9839-76AF6581A55F}">
      <dsp:nvSpPr>
        <dsp:cNvPr id="0" name=""/>
        <dsp:cNvSpPr/>
      </dsp:nvSpPr>
      <dsp:spPr>
        <a:xfrm>
          <a:off x="1882668" y="1575245"/>
          <a:ext cx="1052666" cy="1052666"/>
        </a:xfrm>
        <a:prstGeom prst="ellipse">
          <a:avLst/>
        </a:prstGeom>
        <a:solidFill>
          <a:schemeClr val="accent3">
            <a:alpha val="50000"/>
            <a:hueOff val="718803"/>
            <a:satOff val="-4353"/>
            <a:lumOff val="5176"/>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DAED3431-F551-4078-81F9-C566A3BA7420}">
      <dsp:nvSpPr>
        <dsp:cNvPr id="0" name=""/>
        <dsp:cNvSpPr/>
      </dsp:nvSpPr>
      <dsp:spPr>
        <a:xfrm>
          <a:off x="1471825" y="2696520"/>
          <a:ext cx="1874352" cy="716796"/>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hemeClr val="lt1"/>
        </a:lnRef>
        <a:fillRef idx="1">
          <a:schemeClr val="dk1"/>
        </a:fillRef>
        <a:effectRef idx="1">
          <a:schemeClr val="dk1"/>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Peers/Friendships</a:t>
          </a:r>
        </a:p>
        <a:p>
          <a:pPr lvl="0" algn="ctr" defTabSz="622300">
            <a:lnSpc>
              <a:spcPct val="90000"/>
            </a:lnSpc>
            <a:spcBef>
              <a:spcPct val="0"/>
            </a:spcBef>
            <a:spcAft>
              <a:spcPct val="35000"/>
            </a:spcAft>
          </a:pPr>
          <a:endParaRPr lang="en-US" sz="1400" b="1" kern="1200" dirty="0">
            <a:solidFill>
              <a:schemeClr val="tx1"/>
            </a:solidFill>
          </a:endParaRPr>
        </a:p>
      </dsp:txBody>
      <dsp:txXfrm>
        <a:off x="1471825" y="2696520"/>
        <a:ext cx="1874352" cy="716796"/>
      </dsp:txXfrm>
    </dsp:sp>
    <dsp:sp modelId="{0C604DDC-508D-4266-8773-9C5179B49F38}">
      <dsp:nvSpPr>
        <dsp:cNvPr id="0" name=""/>
        <dsp:cNvSpPr/>
      </dsp:nvSpPr>
      <dsp:spPr>
        <a:xfrm>
          <a:off x="1540990" y="1377614"/>
          <a:ext cx="1052666" cy="1052666"/>
        </a:xfrm>
        <a:prstGeom prst="ellipse">
          <a:avLst/>
        </a:prstGeom>
        <a:solidFill>
          <a:schemeClr val="accent3">
            <a:alpha val="50000"/>
            <a:hueOff val="958404"/>
            <a:satOff val="-5804"/>
            <a:lumOff val="690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106C0068-9527-4FBA-9CA4-06DF614F19E0}">
      <dsp:nvSpPr>
        <dsp:cNvPr id="0" name=""/>
        <dsp:cNvSpPr/>
      </dsp:nvSpPr>
      <dsp:spPr>
        <a:xfrm>
          <a:off x="215945" y="1853431"/>
          <a:ext cx="1246971" cy="877222"/>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hemeClr val="lt1"/>
        </a:lnRef>
        <a:fillRef idx="1">
          <a:schemeClr val="dk1"/>
        </a:fillRef>
        <a:effectRef idx="1">
          <a:schemeClr val="dk1"/>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Culture/Spirit</a:t>
          </a:r>
        </a:p>
      </dsp:txBody>
      <dsp:txXfrm>
        <a:off x="215945" y="1853431"/>
        <a:ext cx="1246971" cy="877222"/>
      </dsp:txXfrm>
    </dsp:sp>
    <dsp:sp modelId="{664BF2E9-8E5C-400D-A645-287A98053592}">
      <dsp:nvSpPr>
        <dsp:cNvPr id="0" name=""/>
        <dsp:cNvSpPr/>
      </dsp:nvSpPr>
      <dsp:spPr>
        <a:xfrm>
          <a:off x="1540990" y="983035"/>
          <a:ext cx="1052666" cy="1052666"/>
        </a:xfrm>
        <a:prstGeom prst="ellipse">
          <a:avLst/>
        </a:prstGeom>
        <a:solidFill>
          <a:schemeClr val="accent3">
            <a:alpha val="50000"/>
            <a:hueOff val="1198005"/>
            <a:satOff val="-7255"/>
            <a:lumOff val="8627"/>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sp>
    <dsp:sp modelId="{5ACB4B4F-9897-4ED5-AB56-9F830C7D88DB}">
      <dsp:nvSpPr>
        <dsp:cNvPr id="0" name=""/>
        <dsp:cNvSpPr/>
      </dsp:nvSpPr>
      <dsp:spPr>
        <a:xfrm>
          <a:off x="215945" y="682663"/>
          <a:ext cx="1246971" cy="877222"/>
        </a:xfrm>
        <a:prstGeom prst="rect">
          <a:avLst/>
        </a:prstGeom>
        <a:noFill/>
        <a:ln w="38100" cap="flat" cmpd="sng" algn="ctr">
          <a:noFill/>
          <a:prstDash val="solid"/>
        </a:ln>
        <a:effectLst>
          <a:outerShdw blurRad="40000" dist="20000" dir="5400000" rotWithShape="0">
            <a:srgbClr val="000000">
              <a:alpha val="38000"/>
            </a:srgbClr>
          </a:outerShdw>
        </a:effectLst>
        <a:sp3d/>
      </dsp:spPr>
      <dsp:style>
        <a:lnRef idx="3">
          <a:schemeClr val="lt1"/>
        </a:lnRef>
        <a:fillRef idx="1">
          <a:schemeClr val="dk1"/>
        </a:fillRef>
        <a:effectRef idx="1">
          <a:schemeClr val="dk1"/>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400" b="1" kern="1200" dirty="0">
              <a:solidFill>
                <a:schemeClr val="tx1"/>
              </a:solidFill>
            </a:rPr>
            <a:t>Health (Physical &amp; Mental)</a:t>
          </a:r>
        </a:p>
      </dsp:txBody>
      <dsp:txXfrm>
        <a:off x="215945" y="682663"/>
        <a:ext cx="1246971" cy="87722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ellnesscourts.org/tribal-key-components/index.cfm"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ellnesscourts.org/files/HTWC%20Case%20Management.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Developing a project vision and mission statement</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4506b6b4a_3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4506b6b4a_3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84506b6b4a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84506b6b4a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30200" algn="l" rtl="0">
              <a:spcBef>
                <a:spcPts val="900"/>
              </a:spcBef>
              <a:spcAft>
                <a:spcPts val="0"/>
              </a:spcAft>
              <a:buSzPts val="1600"/>
              <a:buChar char="❖"/>
            </a:pPr>
            <a:r>
              <a:rPr lang="en-US" sz="1100" b="1" dirty="0"/>
              <a:t>A Key Component to Healing to Wellness Courts-</a:t>
            </a:r>
            <a:r>
              <a:rPr lang="en-US" sz="1100" dirty="0"/>
              <a:t> See </a:t>
            </a:r>
            <a:r>
              <a:rPr lang="en-US" sz="1100" b="1" dirty="0">
                <a:hlinkClick r:id="rId3"/>
              </a:rPr>
              <a:t>Wellness Court Key Component 10- Team Interaction- </a:t>
            </a:r>
            <a:r>
              <a:rPr lang="en-US" sz="1100" dirty="0"/>
              <a:t>The development and maintenance of ongoing commitments, </a:t>
            </a:r>
            <a:r>
              <a:rPr lang="en-US" sz="1100" u="sng" dirty="0"/>
              <a:t>communication</a:t>
            </a:r>
            <a:r>
              <a:rPr lang="en-US" sz="1100" dirty="0"/>
              <a:t>, coordination, and cooperation among Tribal Healing to Wellness Court team members, service providers and payers, the community and relevant organizations, including the use of formal written procedures and agreements, </a:t>
            </a:r>
            <a:r>
              <a:rPr lang="en-US" sz="1100" u="sng" dirty="0"/>
              <a:t>are critical</a:t>
            </a:r>
            <a:r>
              <a:rPr lang="en-US" sz="1100" dirty="0"/>
              <a:t> for Wellness Court Success. </a:t>
            </a:r>
          </a:p>
          <a:p>
            <a:pPr marL="457200" lvl="0" indent="-330200" algn="l" rtl="0">
              <a:spcBef>
                <a:spcPts val="900"/>
              </a:spcBef>
              <a:spcAft>
                <a:spcPts val="0"/>
              </a:spcAft>
              <a:buSzPts val="1600"/>
              <a:buChar char="❖"/>
            </a:pPr>
            <a:r>
              <a:rPr lang="en-US" sz="1100" dirty="0">
                <a:solidFill>
                  <a:schemeClr val="tx1"/>
                </a:solidFill>
              </a:rPr>
              <a:t>Effective communication is </a:t>
            </a:r>
            <a:r>
              <a:rPr lang="en-US" sz="1100" u="sng" dirty="0">
                <a:solidFill>
                  <a:schemeClr val="tx1"/>
                </a:solidFill>
              </a:rPr>
              <a:t>necessary</a:t>
            </a:r>
            <a:r>
              <a:rPr lang="en-US" sz="1100" dirty="0">
                <a:solidFill>
                  <a:schemeClr val="tx1"/>
                </a:solidFill>
              </a:rPr>
              <a:t> and </a:t>
            </a:r>
            <a:r>
              <a:rPr lang="en-US" sz="1100" u="sng" dirty="0">
                <a:solidFill>
                  <a:schemeClr val="tx1"/>
                </a:solidFill>
              </a:rPr>
              <a:t>vital</a:t>
            </a:r>
            <a:r>
              <a:rPr lang="en-US" sz="1100" dirty="0">
                <a:solidFill>
                  <a:schemeClr val="tx1"/>
                </a:solidFill>
              </a:rPr>
              <a:t> to support youth participants and integral to a “team-based” approach. </a:t>
            </a:r>
          </a:p>
          <a:p>
            <a:pPr marL="457200" lvl="0" indent="-330200" algn="l" rtl="0">
              <a:spcBef>
                <a:spcPts val="900"/>
              </a:spcBef>
              <a:spcAft>
                <a:spcPts val="0"/>
              </a:spcAft>
              <a:buSzPts val="1600"/>
              <a:buChar char="❖"/>
            </a:pPr>
            <a:r>
              <a:rPr lang="en-US" sz="1100" dirty="0">
                <a:solidFill>
                  <a:schemeClr val="tx1"/>
                </a:solidFill>
              </a:rPr>
              <a:t>Wellness Court, by design, sheds the formal rules of evidence and other communication protective measures present in the adversarial system (with consideration to participant confidentiality). (See Tribal Healing to Wellness Courts: </a:t>
            </a:r>
            <a:r>
              <a:rPr lang="en-US" sz="1100" dirty="0">
                <a:solidFill>
                  <a:schemeClr val="tx1"/>
                </a:solidFill>
                <a:hlinkClick r:id="rId4"/>
              </a:rPr>
              <a:t>Case Management</a:t>
            </a:r>
            <a:r>
              <a:rPr lang="en-US" sz="1100" dirty="0">
                <a:solidFill>
                  <a:schemeClr val="tx1"/>
                </a:solidFill>
              </a:rPr>
              <a:t>, at 24) </a:t>
            </a: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4506b6b4a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4506b6b4a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4506b6b4a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4506b6b4a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4506b6b4a_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4506b6b4a_2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72485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AA8DBE6-548D-493D-90A7-F0C13535E33C}" type="slidenum">
              <a:rPr lang="en-US" smtClean="0"/>
              <a:t>11</a:t>
            </a:fld>
            <a:endParaRPr lang="en-US"/>
          </a:p>
        </p:txBody>
      </p:sp>
    </p:spTree>
    <p:extLst>
      <p:ext uri="{BB962C8B-B14F-4D97-AF65-F5344CB8AC3E}">
        <p14:creationId xmlns:p14="http://schemas.microsoft.com/office/powerpoint/2010/main" val="165832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AA8DBE6-548D-493D-90A7-F0C13535E33C}" type="slidenum">
              <a:rPr lang="en-US" smtClean="0"/>
              <a:t>12</a:t>
            </a:fld>
            <a:endParaRPr lang="en-US"/>
          </a:p>
        </p:txBody>
      </p:sp>
    </p:spTree>
    <p:extLst>
      <p:ext uri="{BB962C8B-B14F-4D97-AF65-F5344CB8AC3E}">
        <p14:creationId xmlns:p14="http://schemas.microsoft.com/office/powerpoint/2010/main" val="2561027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AA8DBE6-548D-493D-90A7-F0C13535E33C}" type="slidenum">
              <a:rPr lang="en-US" smtClean="0"/>
              <a:t>22</a:t>
            </a:fld>
            <a:endParaRPr lang="en-US"/>
          </a:p>
        </p:txBody>
      </p:sp>
    </p:spTree>
    <p:extLst>
      <p:ext uri="{BB962C8B-B14F-4D97-AF65-F5344CB8AC3E}">
        <p14:creationId xmlns:p14="http://schemas.microsoft.com/office/powerpoint/2010/main" val="821710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4506b6b4a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4506b6b4a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5107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4"/>
        <p:cNvGrpSpPr/>
        <p:nvPr/>
      </p:nvGrpSpPr>
      <p:grpSpPr>
        <a:xfrm>
          <a:off x="0" y="0"/>
          <a:ext cx="0" cy="0"/>
          <a:chOff x="0" y="0"/>
          <a:chExt cx="0" cy="0"/>
        </a:xfrm>
      </p:grpSpPr>
      <p:sp>
        <p:nvSpPr>
          <p:cNvPr id="15" name="Google Shape;15;p2"/>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16" name="Google Shape;16;p2"/>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17" name="Google Shape;17;p2"/>
          <p:cNvSpPr txBox="1">
            <a:spLocks noGrp="1"/>
          </p:cNvSpPr>
          <p:nvPr>
            <p:ph type="ctrTitle"/>
          </p:nvPr>
        </p:nvSpPr>
        <p:spPr>
          <a:xfrm>
            <a:off x="822960" y="569214"/>
            <a:ext cx="7543800" cy="2674500"/>
          </a:xfrm>
          <a:prstGeom prst="rect">
            <a:avLst/>
          </a:prstGeom>
          <a:noFill/>
          <a:ln>
            <a:noFill/>
          </a:ln>
        </p:spPr>
        <p:txBody>
          <a:bodyPr spcFirstLastPara="1" wrap="square" lIns="68575" tIns="34275" rIns="68575" bIns="34275" anchor="b" anchorCtr="0">
            <a:noAutofit/>
          </a:bodyPr>
          <a:lstStyle>
            <a:lvl1pPr lvl="0" algn="l">
              <a:lnSpc>
                <a:spcPct val="85000"/>
              </a:lnSpc>
              <a:spcBef>
                <a:spcPts val="0"/>
              </a:spcBef>
              <a:spcAft>
                <a:spcPts val="0"/>
              </a:spcAft>
              <a:buClr>
                <a:srgbClr val="262626"/>
              </a:buClr>
              <a:buSzPts val="6000"/>
              <a:buFont typeface="Calibri"/>
              <a:buNone/>
              <a:defRPr sz="600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8" name="Google Shape;18;p2"/>
          <p:cNvSpPr txBox="1">
            <a:spLocks noGrp="1"/>
          </p:cNvSpPr>
          <p:nvPr>
            <p:ph type="subTitle" idx="1"/>
          </p:nvPr>
        </p:nvSpPr>
        <p:spPr>
          <a:xfrm>
            <a:off x="825038" y="3341715"/>
            <a:ext cx="7543800" cy="857400"/>
          </a:xfrm>
          <a:prstGeom prst="rect">
            <a:avLst/>
          </a:prstGeom>
          <a:noFill/>
          <a:ln>
            <a:noFill/>
          </a:ln>
        </p:spPr>
        <p:txBody>
          <a:bodyPr spcFirstLastPara="1" wrap="square" lIns="68575" tIns="34275" rIns="68575" bIns="34275" anchor="t" anchorCtr="0">
            <a:noAutofit/>
          </a:bodyPr>
          <a:lstStyle>
            <a:lvl1pPr lv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algn="ctr">
              <a:lnSpc>
                <a:spcPct val="90000"/>
              </a:lnSpc>
              <a:spcBef>
                <a:spcPts val="200"/>
              </a:spcBef>
              <a:spcAft>
                <a:spcPts val="0"/>
              </a:spcAft>
              <a:buSzPts val="1800"/>
              <a:buNone/>
              <a:defRPr sz="1800"/>
            </a:lvl2pPr>
            <a:lvl3pPr lvl="2" algn="ctr">
              <a:lnSpc>
                <a:spcPct val="90000"/>
              </a:lnSpc>
              <a:spcBef>
                <a:spcPts val="300"/>
              </a:spcBef>
              <a:spcAft>
                <a:spcPts val="0"/>
              </a:spcAft>
              <a:buSzPts val="1800"/>
              <a:buNone/>
              <a:defRPr sz="18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a:endParaRPr/>
          </a:p>
        </p:txBody>
      </p:sp>
      <p:sp>
        <p:nvSpPr>
          <p:cNvPr id="19" name="Google Shape;19;p2"/>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20" name="Google Shape;20;p2"/>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21" name="Google Shape;21;p2"/>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cxnSp>
        <p:nvCxnSpPr>
          <p:cNvPr id="22" name="Google Shape;22;p2"/>
          <p:cNvCxnSpPr/>
          <p:nvPr/>
        </p:nvCxnSpPr>
        <p:spPr>
          <a:xfrm>
            <a:off x="905744" y="3257550"/>
            <a:ext cx="74067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3"/>
        <p:cNvGrpSpPr/>
        <p:nvPr/>
      </p:nvGrpSpPr>
      <p:grpSpPr>
        <a:xfrm>
          <a:off x="0" y="0"/>
          <a:ext cx="0" cy="0"/>
          <a:chOff x="0" y="0"/>
          <a:chExt cx="0" cy="0"/>
        </a:xfrm>
      </p:grpSpPr>
      <p:sp>
        <p:nvSpPr>
          <p:cNvPr id="84" name="Google Shape;84;p11"/>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5" name="Google Shape;85;p11"/>
          <p:cNvSpPr txBox="1">
            <a:spLocks noGrp="1"/>
          </p:cNvSpPr>
          <p:nvPr>
            <p:ph type="body" idx="1"/>
          </p:nvPr>
        </p:nvSpPr>
        <p:spPr>
          <a:xfrm rot="5400000">
            <a:off x="3086160" y="-878900"/>
            <a:ext cx="3017400" cy="7543800"/>
          </a:xfrm>
          <a:prstGeom prst="rect">
            <a:avLst/>
          </a:prstGeom>
          <a:noFill/>
          <a:ln>
            <a:noFill/>
          </a:ln>
        </p:spPr>
        <p:txBody>
          <a:bodyPr spcFirstLastPara="1" wrap="square" lIns="34275" tIns="0" rIns="34275" bIns="0" anchor="t" anchorCtr="0">
            <a:no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86" name="Google Shape;86;p11"/>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87" name="Google Shape;87;p11"/>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88" name="Google Shape;88;p11"/>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12"/>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91" name="Google Shape;91;p12"/>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92" name="Google Shape;92;p12"/>
          <p:cNvSpPr txBox="1">
            <a:spLocks noGrp="1"/>
          </p:cNvSpPr>
          <p:nvPr>
            <p:ph type="title"/>
          </p:nvPr>
        </p:nvSpPr>
        <p:spPr>
          <a:xfrm rot="5400000">
            <a:off x="5370450" y="1484383"/>
            <a:ext cx="4318200" cy="1971600"/>
          </a:xfrm>
          <a:prstGeom prst="rect">
            <a:avLst/>
          </a:prstGeom>
          <a:noFill/>
          <a:ln>
            <a:noFill/>
          </a:ln>
        </p:spPr>
        <p:txBody>
          <a:bodyPr spcFirstLastPara="1" wrap="square" lIns="68575" tIns="34275" rIns="68575" bIns="34275" anchor="b" anchorCtr="0">
            <a:no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3" name="Google Shape;93;p12"/>
          <p:cNvSpPr txBox="1">
            <a:spLocks noGrp="1"/>
          </p:cNvSpPr>
          <p:nvPr>
            <p:ph type="body" idx="1"/>
          </p:nvPr>
        </p:nvSpPr>
        <p:spPr>
          <a:xfrm rot="5400000">
            <a:off x="1369875" y="-430217"/>
            <a:ext cx="4318200" cy="5800800"/>
          </a:xfrm>
          <a:prstGeom prst="rect">
            <a:avLst/>
          </a:prstGeom>
          <a:noFill/>
          <a:ln>
            <a:noFill/>
          </a:ln>
        </p:spPr>
        <p:txBody>
          <a:bodyPr spcFirstLastPara="1" wrap="square" lIns="34275" tIns="0" rIns="34275" bIns="0" anchor="t" anchorCtr="0">
            <a:no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94" name="Google Shape;94;p12"/>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5" name="Google Shape;95;p12"/>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96" name="Google Shape;96;p12"/>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2-a">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C96732-4E96-46FA-8C73-824C3795CA73}"/>
              </a:ext>
            </a:extLst>
          </p:cNvPr>
          <p:cNvSpPr>
            <a:spLocks noGrp="1"/>
          </p:cNvSpPr>
          <p:nvPr>
            <p:ph type="title" hasCustomPrompt="1"/>
          </p:nvPr>
        </p:nvSpPr>
        <p:spPr>
          <a:xfrm>
            <a:off x="440510" y="273844"/>
            <a:ext cx="7886700" cy="320921"/>
          </a:xfrm>
          <a:prstGeom prst="rect">
            <a:avLst/>
          </a:prstGeom>
        </p:spPr>
        <p:txBody>
          <a:bodyPr/>
          <a:lstStyle>
            <a:lvl1pPr>
              <a:defRPr sz="2400" cap="small" baseline="0">
                <a:solidFill>
                  <a:schemeClr val="bg1"/>
                </a:solidFill>
                <a:latin typeface="+mn-lt"/>
              </a:defRPr>
            </a:lvl1pPr>
          </a:lstStyle>
          <a:p>
            <a:r>
              <a:rPr lang="en-US" dirty="0"/>
              <a:t>Click to Enter Title</a:t>
            </a:r>
          </a:p>
        </p:txBody>
      </p:sp>
      <p:sp>
        <p:nvSpPr>
          <p:cNvPr id="4" name="Content Placeholder 3">
            <a:extLst>
              <a:ext uri="{FF2B5EF4-FFF2-40B4-BE49-F238E27FC236}">
                <a16:creationId xmlns:a16="http://schemas.microsoft.com/office/drawing/2014/main" id="{04B88A1F-BF8B-4C26-9431-A36BFE3CAE9C}"/>
              </a:ext>
            </a:extLst>
          </p:cNvPr>
          <p:cNvSpPr>
            <a:spLocks noGrp="1"/>
          </p:cNvSpPr>
          <p:nvPr>
            <p:ph sz="quarter" idx="10" hasCustomPrompt="1"/>
          </p:nvPr>
        </p:nvSpPr>
        <p:spPr>
          <a:xfrm>
            <a:off x="440510" y="1028184"/>
            <a:ext cx="7990284" cy="914400"/>
          </a:xfrm>
          <a:prstGeom prst="rect">
            <a:avLst/>
          </a:prstGeom>
        </p:spPr>
        <p:txBody>
          <a:bodyPr/>
          <a:lstStyle>
            <a:lvl1pPr marL="0" indent="0">
              <a:buNone/>
              <a:defRPr sz="1500">
                <a:solidFill>
                  <a:schemeClr val="tx1">
                    <a:lumMod val="85000"/>
                    <a:lumOff val="15000"/>
                  </a:schemeClr>
                </a:solidFill>
              </a:defRPr>
            </a:lvl1pPr>
          </a:lstStyle>
          <a:p>
            <a:pPr lvl="0"/>
            <a:r>
              <a:rPr lang="en-US" dirty="0"/>
              <a:t>Click to enter text.</a:t>
            </a:r>
          </a:p>
        </p:txBody>
      </p:sp>
      <p:sp>
        <p:nvSpPr>
          <p:cNvPr id="7" name="Text Placeholder 5">
            <a:extLst>
              <a:ext uri="{FF2B5EF4-FFF2-40B4-BE49-F238E27FC236}">
                <a16:creationId xmlns:a16="http://schemas.microsoft.com/office/drawing/2014/main" id="{DAE41CD7-479B-406A-8370-03B577024A64}"/>
              </a:ext>
            </a:extLst>
          </p:cNvPr>
          <p:cNvSpPr>
            <a:spLocks noGrp="1"/>
          </p:cNvSpPr>
          <p:nvPr>
            <p:ph type="body" sz="quarter" idx="13" hasCustomPrompt="1"/>
          </p:nvPr>
        </p:nvSpPr>
        <p:spPr>
          <a:xfrm>
            <a:off x="419269" y="2220717"/>
            <a:ext cx="8417234" cy="1758589"/>
          </a:xfrm>
          <a:prstGeom prst="rect">
            <a:avLst/>
          </a:prstGeom>
        </p:spPr>
        <p:txBody>
          <a:bodyPr/>
          <a:lstStyle>
            <a:lvl1pPr marL="0" indent="0">
              <a:buNone/>
              <a:defRPr sz="1500"/>
            </a:lvl1pPr>
          </a:lstStyle>
          <a:p>
            <a:pPr lvl="0"/>
            <a:r>
              <a:rPr lang="en-US" dirty="0"/>
              <a:t>Click to enter text.</a:t>
            </a:r>
          </a:p>
        </p:txBody>
      </p:sp>
      <p:grpSp>
        <p:nvGrpSpPr>
          <p:cNvPr id="13" name="Group 12">
            <a:extLst>
              <a:ext uri="{FF2B5EF4-FFF2-40B4-BE49-F238E27FC236}">
                <a16:creationId xmlns:a16="http://schemas.microsoft.com/office/drawing/2014/main" id="{E526C343-6652-4456-B8EA-DB9E50FC8F5C}"/>
              </a:ext>
            </a:extLst>
          </p:cNvPr>
          <p:cNvGrpSpPr/>
          <p:nvPr userDrawn="1"/>
        </p:nvGrpSpPr>
        <p:grpSpPr>
          <a:xfrm>
            <a:off x="205542" y="766500"/>
            <a:ext cx="449263" cy="3462261"/>
            <a:chOff x="274055" y="1022000"/>
            <a:chExt cx="599017" cy="4616348"/>
          </a:xfrm>
        </p:grpSpPr>
        <p:pic>
          <p:nvPicPr>
            <p:cNvPr id="14" name="Picture 13" descr="A picture containing drawing&#10;&#10;Description automatically generated">
              <a:extLst>
                <a:ext uri="{FF2B5EF4-FFF2-40B4-BE49-F238E27FC236}">
                  <a16:creationId xmlns:a16="http://schemas.microsoft.com/office/drawing/2014/main" id="{03F81882-CC00-4D4F-A075-99EF0C01F6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30132" y="1055472"/>
              <a:ext cx="576412" cy="509468"/>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CFE55AA8-8514-4950-AE36-0CD95152CF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055" y="5128880"/>
              <a:ext cx="576412" cy="509468"/>
            </a:xfrm>
            <a:prstGeom prst="rect">
              <a:avLst/>
            </a:prstGeom>
          </p:spPr>
        </p:pic>
      </p:grpSp>
      <p:grpSp>
        <p:nvGrpSpPr>
          <p:cNvPr id="16" name="Group 15">
            <a:extLst>
              <a:ext uri="{FF2B5EF4-FFF2-40B4-BE49-F238E27FC236}">
                <a16:creationId xmlns:a16="http://schemas.microsoft.com/office/drawing/2014/main" id="{FF354D33-82F1-4D18-880A-CFCC230C1AD6}"/>
              </a:ext>
            </a:extLst>
          </p:cNvPr>
          <p:cNvGrpSpPr/>
          <p:nvPr userDrawn="1"/>
        </p:nvGrpSpPr>
        <p:grpSpPr>
          <a:xfrm rot="10800000">
            <a:off x="8310476" y="766501"/>
            <a:ext cx="449263" cy="3594907"/>
            <a:chOff x="274055" y="845139"/>
            <a:chExt cx="599017" cy="4793209"/>
          </a:xfrm>
        </p:grpSpPr>
        <p:pic>
          <p:nvPicPr>
            <p:cNvPr id="17" name="Picture 16" descr="A picture containing drawing&#10;&#10;Description automatically generated">
              <a:extLst>
                <a:ext uri="{FF2B5EF4-FFF2-40B4-BE49-F238E27FC236}">
                  <a16:creationId xmlns:a16="http://schemas.microsoft.com/office/drawing/2014/main" id="{2DD79DBC-00AC-49CD-8DCD-1E197167ED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5400000">
              <a:off x="330132" y="878611"/>
              <a:ext cx="576412" cy="509468"/>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0B3E4217-8065-4EBB-9C1A-DCFC2719E8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74055" y="5128880"/>
              <a:ext cx="576412" cy="509468"/>
            </a:xfrm>
            <a:prstGeom prst="rect">
              <a:avLst/>
            </a:prstGeom>
          </p:spPr>
        </p:pic>
      </p:grpSp>
    </p:spTree>
    <p:custDataLst>
      <p:tags r:id="rId1"/>
    </p:custDataLst>
    <p:extLst>
      <p:ext uri="{BB962C8B-B14F-4D97-AF65-F5344CB8AC3E}">
        <p14:creationId xmlns:p14="http://schemas.microsoft.com/office/powerpoint/2010/main" val="2236386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Autofit/>
          </a:bodyPr>
          <a:lstStyle>
            <a:lvl1pPr lvl="0" algn="l">
              <a:lnSpc>
                <a:spcPct val="85000"/>
              </a:lnSpc>
              <a:spcBef>
                <a:spcPts val="0"/>
              </a:spcBef>
              <a:spcAft>
                <a:spcPts val="0"/>
              </a:spcAft>
              <a:buClr>
                <a:srgbClr val="3F3F3F"/>
              </a:buClr>
              <a:buSzPts val="36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 name="Google Shape;25;p3"/>
          <p:cNvSpPr txBox="1">
            <a:spLocks noGrp="1"/>
          </p:cNvSpPr>
          <p:nvPr>
            <p:ph type="body" idx="1"/>
          </p:nvPr>
        </p:nvSpPr>
        <p:spPr>
          <a:xfrm>
            <a:off x="822960" y="1384300"/>
            <a:ext cx="7543800" cy="3017400"/>
          </a:xfrm>
          <a:prstGeom prst="rect">
            <a:avLst/>
          </a:prstGeom>
          <a:noFill/>
          <a:ln>
            <a:noFill/>
          </a:ln>
        </p:spPr>
        <p:txBody>
          <a:bodyPr spcFirstLastPara="1" wrap="square" lIns="0" tIns="34275" rIns="0" bIns="34275" anchor="t" anchorCtr="0">
            <a:no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26" name="Google Shape;26;p3"/>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27" name="Google Shape;27;p3"/>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28" name="Google Shape;28;p3"/>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29"/>
        <p:cNvGrpSpPr/>
        <p:nvPr/>
      </p:nvGrpSpPr>
      <p:grpSpPr>
        <a:xfrm>
          <a:off x="0" y="0"/>
          <a:ext cx="0" cy="0"/>
          <a:chOff x="0" y="0"/>
          <a:chExt cx="0" cy="0"/>
        </a:xfrm>
      </p:grpSpPr>
      <p:sp>
        <p:nvSpPr>
          <p:cNvPr id="30" name="Google Shape;30;p4"/>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31" name="Google Shape;31;p4"/>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32" name="Google Shape;32;p4"/>
          <p:cNvSpPr txBox="1">
            <a:spLocks noGrp="1"/>
          </p:cNvSpPr>
          <p:nvPr>
            <p:ph type="title"/>
          </p:nvPr>
        </p:nvSpPr>
        <p:spPr>
          <a:xfrm>
            <a:off x="822960" y="569214"/>
            <a:ext cx="7543800" cy="2674500"/>
          </a:xfrm>
          <a:prstGeom prst="rect">
            <a:avLst/>
          </a:prstGeom>
          <a:noFill/>
          <a:ln>
            <a:noFill/>
          </a:ln>
        </p:spPr>
        <p:txBody>
          <a:bodyPr spcFirstLastPara="1" wrap="square" lIns="68575" tIns="34275" rIns="68575" bIns="34275" anchor="b" anchorCtr="0">
            <a:noAutofit/>
          </a:bodyPr>
          <a:lstStyle>
            <a:lvl1pPr lvl="0" algn="l">
              <a:lnSpc>
                <a:spcPct val="85000"/>
              </a:lnSpc>
              <a:spcBef>
                <a:spcPts val="0"/>
              </a:spcBef>
              <a:spcAft>
                <a:spcPts val="0"/>
              </a:spcAft>
              <a:buClr>
                <a:srgbClr val="262626"/>
              </a:buClr>
              <a:buSzPts val="6000"/>
              <a:buFont typeface="Calibri"/>
              <a:buNone/>
              <a:defRPr sz="6000" b="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33" name="Google Shape;33;p4"/>
          <p:cNvSpPr txBox="1">
            <a:spLocks noGrp="1"/>
          </p:cNvSpPr>
          <p:nvPr>
            <p:ph type="body" idx="1"/>
          </p:nvPr>
        </p:nvSpPr>
        <p:spPr>
          <a:xfrm>
            <a:off x="822960" y="3339846"/>
            <a:ext cx="7543800" cy="8574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marL="914400" lvl="1" indent="-228600" algn="l">
              <a:lnSpc>
                <a:spcPct val="90000"/>
              </a:lnSpc>
              <a:spcBef>
                <a:spcPts val="200"/>
              </a:spcBef>
              <a:spcAft>
                <a:spcPts val="0"/>
              </a:spcAft>
              <a:buSzPts val="1400"/>
              <a:buNone/>
              <a:defRPr sz="1400">
                <a:solidFill>
                  <a:srgbClr val="888888"/>
                </a:solidFill>
              </a:defRPr>
            </a:lvl2pPr>
            <a:lvl3pPr marL="1371600" lvl="2" indent="-228600" algn="l">
              <a:lnSpc>
                <a:spcPct val="90000"/>
              </a:lnSpc>
              <a:spcBef>
                <a:spcPts val="300"/>
              </a:spcBef>
              <a:spcAft>
                <a:spcPts val="0"/>
              </a:spcAft>
              <a:buSzPts val="1200"/>
              <a:buNone/>
              <a:defRPr sz="1200">
                <a:solidFill>
                  <a:srgbClr val="888888"/>
                </a:solidFill>
              </a:defRPr>
            </a:lvl3pPr>
            <a:lvl4pPr marL="1828800" lvl="3" indent="-228600" algn="l">
              <a:lnSpc>
                <a:spcPct val="90000"/>
              </a:lnSpc>
              <a:spcBef>
                <a:spcPts val="300"/>
              </a:spcBef>
              <a:spcAft>
                <a:spcPts val="0"/>
              </a:spcAft>
              <a:buSzPts val="1100"/>
              <a:buNone/>
              <a:defRPr sz="1100">
                <a:solidFill>
                  <a:srgbClr val="888888"/>
                </a:solidFill>
              </a:defRPr>
            </a:lvl4pPr>
            <a:lvl5pPr marL="2286000" lvl="4" indent="-228600" algn="l">
              <a:lnSpc>
                <a:spcPct val="90000"/>
              </a:lnSpc>
              <a:spcBef>
                <a:spcPts val="300"/>
              </a:spcBef>
              <a:spcAft>
                <a:spcPts val="0"/>
              </a:spcAft>
              <a:buSzPts val="1100"/>
              <a:buNone/>
              <a:defRPr sz="1100">
                <a:solidFill>
                  <a:srgbClr val="888888"/>
                </a:solidFill>
              </a:defRPr>
            </a:lvl5pPr>
            <a:lvl6pPr marL="2743200" lvl="5" indent="-228600" algn="l">
              <a:lnSpc>
                <a:spcPct val="90000"/>
              </a:lnSpc>
              <a:spcBef>
                <a:spcPts val="300"/>
              </a:spcBef>
              <a:spcAft>
                <a:spcPts val="0"/>
              </a:spcAft>
              <a:buSzPts val="1100"/>
              <a:buNone/>
              <a:defRPr sz="1100">
                <a:solidFill>
                  <a:srgbClr val="888888"/>
                </a:solidFill>
              </a:defRPr>
            </a:lvl6pPr>
            <a:lvl7pPr marL="3200400" lvl="6" indent="-228600" algn="l">
              <a:lnSpc>
                <a:spcPct val="90000"/>
              </a:lnSpc>
              <a:spcBef>
                <a:spcPts val="300"/>
              </a:spcBef>
              <a:spcAft>
                <a:spcPts val="0"/>
              </a:spcAft>
              <a:buSzPts val="1100"/>
              <a:buNone/>
              <a:defRPr sz="1100">
                <a:solidFill>
                  <a:srgbClr val="888888"/>
                </a:solidFill>
              </a:defRPr>
            </a:lvl7pPr>
            <a:lvl8pPr marL="3657600" lvl="7" indent="-228600" algn="l">
              <a:lnSpc>
                <a:spcPct val="90000"/>
              </a:lnSpc>
              <a:spcBef>
                <a:spcPts val="300"/>
              </a:spcBef>
              <a:spcAft>
                <a:spcPts val="0"/>
              </a:spcAft>
              <a:buSzPts val="1100"/>
              <a:buNone/>
              <a:defRPr sz="1100">
                <a:solidFill>
                  <a:srgbClr val="888888"/>
                </a:solidFill>
              </a:defRPr>
            </a:lvl8pPr>
            <a:lvl9pPr marL="4114800" lvl="8" indent="-228600" algn="l">
              <a:lnSpc>
                <a:spcPct val="90000"/>
              </a:lnSpc>
              <a:spcBef>
                <a:spcPts val="300"/>
              </a:spcBef>
              <a:spcAft>
                <a:spcPts val="300"/>
              </a:spcAft>
              <a:buSzPts val="1100"/>
              <a:buNone/>
              <a:defRPr sz="1100">
                <a:solidFill>
                  <a:srgbClr val="888888"/>
                </a:solidFill>
              </a:defRPr>
            </a:lvl9pPr>
          </a:lstStyle>
          <a:p>
            <a:endParaRPr/>
          </a:p>
        </p:txBody>
      </p:sp>
      <p:sp>
        <p:nvSpPr>
          <p:cNvPr id="34" name="Google Shape;34;p4"/>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35" name="Google Shape;35;p4"/>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36" name="Google Shape;36;p4"/>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cxnSp>
        <p:nvCxnSpPr>
          <p:cNvPr id="37" name="Google Shape;37;p4"/>
          <p:cNvCxnSpPr/>
          <p:nvPr/>
        </p:nvCxnSpPr>
        <p:spPr>
          <a:xfrm>
            <a:off x="905744" y="3257550"/>
            <a:ext cx="74067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0" name="Google Shape;40;p5"/>
          <p:cNvSpPr txBox="1">
            <a:spLocks noGrp="1"/>
          </p:cNvSpPr>
          <p:nvPr>
            <p:ph type="body" idx="1"/>
          </p:nvPr>
        </p:nvSpPr>
        <p:spPr>
          <a:xfrm>
            <a:off x="822959" y="1384300"/>
            <a:ext cx="3703200" cy="3017400"/>
          </a:xfrm>
          <a:prstGeom prst="rect">
            <a:avLst/>
          </a:prstGeom>
          <a:noFill/>
          <a:ln>
            <a:noFill/>
          </a:ln>
        </p:spPr>
        <p:txBody>
          <a:bodyPr spcFirstLastPara="1" wrap="square" lIns="0" tIns="34275" rIns="0" bIns="34275" anchor="t" anchorCtr="0">
            <a:no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41" name="Google Shape;41;p5"/>
          <p:cNvSpPr txBox="1">
            <a:spLocks noGrp="1"/>
          </p:cNvSpPr>
          <p:nvPr>
            <p:ph type="body" idx="2"/>
          </p:nvPr>
        </p:nvSpPr>
        <p:spPr>
          <a:xfrm>
            <a:off x="4663440" y="1384301"/>
            <a:ext cx="3703200" cy="3017400"/>
          </a:xfrm>
          <a:prstGeom prst="rect">
            <a:avLst/>
          </a:prstGeom>
          <a:noFill/>
          <a:ln>
            <a:noFill/>
          </a:ln>
        </p:spPr>
        <p:txBody>
          <a:bodyPr spcFirstLastPara="1" wrap="square" lIns="0" tIns="34275" rIns="0" bIns="34275" anchor="t" anchorCtr="0">
            <a:no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42" name="Google Shape;42;p5"/>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43" name="Google Shape;43;p5"/>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44" name="Google Shape;44;p5"/>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6"/>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7" name="Google Shape;47;p6"/>
          <p:cNvSpPr txBox="1">
            <a:spLocks noGrp="1"/>
          </p:cNvSpPr>
          <p:nvPr>
            <p:ph type="body" idx="1"/>
          </p:nvPr>
        </p:nvSpPr>
        <p:spPr>
          <a:xfrm>
            <a:off x="822960" y="1384539"/>
            <a:ext cx="3703200" cy="552300"/>
          </a:xfrm>
          <a:prstGeom prst="rect">
            <a:avLst/>
          </a:prstGeom>
          <a:noFill/>
          <a:ln>
            <a:noFill/>
          </a:ln>
        </p:spPr>
        <p:txBody>
          <a:bodyPr spcFirstLastPara="1" wrap="square" lIns="68575" tIns="34275" rIns="68575" bIns="34275" anchor="ctr" anchorCtr="0">
            <a:no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300"/>
              </a:spcBef>
              <a:spcAft>
                <a:spcPts val="0"/>
              </a:spcAft>
              <a:buSzPts val="1400"/>
              <a:buNone/>
              <a:defRPr sz="140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48" name="Google Shape;48;p6"/>
          <p:cNvSpPr txBox="1">
            <a:spLocks noGrp="1"/>
          </p:cNvSpPr>
          <p:nvPr>
            <p:ph type="body" idx="2"/>
          </p:nvPr>
        </p:nvSpPr>
        <p:spPr>
          <a:xfrm>
            <a:off x="822960" y="1936750"/>
            <a:ext cx="3703200" cy="2533800"/>
          </a:xfrm>
          <a:prstGeom prst="rect">
            <a:avLst/>
          </a:prstGeom>
          <a:noFill/>
          <a:ln>
            <a:noFill/>
          </a:ln>
        </p:spPr>
        <p:txBody>
          <a:bodyPr spcFirstLastPara="1" wrap="square" lIns="0" tIns="34275" rIns="0" bIns="34275" anchor="t" anchorCtr="0">
            <a:no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49" name="Google Shape;49;p6"/>
          <p:cNvSpPr txBox="1">
            <a:spLocks noGrp="1"/>
          </p:cNvSpPr>
          <p:nvPr>
            <p:ph type="body" idx="3"/>
          </p:nvPr>
        </p:nvSpPr>
        <p:spPr>
          <a:xfrm>
            <a:off x="4663440" y="1384539"/>
            <a:ext cx="3703200" cy="552300"/>
          </a:xfrm>
          <a:prstGeom prst="rect">
            <a:avLst/>
          </a:prstGeom>
          <a:noFill/>
          <a:ln>
            <a:noFill/>
          </a:ln>
        </p:spPr>
        <p:txBody>
          <a:bodyPr spcFirstLastPara="1" wrap="square" lIns="68575" tIns="34275" rIns="68575" bIns="34275" anchor="ctr" anchorCtr="0">
            <a:noAutofit/>
          </a:bodyPr>
          <a:lstStyle>
            <a:lvl1pPr marL="457200" lvl="0" indent="-228600" algn="l">
              <a:lnSpc>
                <a:spcPct val="90000"/>
              </a:lnSpc>
              <a:spcBef>
                <a:spcPts val="900"/>
              </a:spcBef>
              <a:spcAft>
                <a:spcPts val="0"/>
              </a:spcAft>
              <a:buSzPts val="1500"/>
              <a:buNone/>
              <a:defRPr sz="1500" b="0" cap="none">
                <a:solidFill>
                  <a:schemeClr val="dk2"/>
                </a:solidFill>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300"/>
              </a:spcBef>
              <a:spcAft>
                <a:spcPts val="0"/>
              </a:spcAft>
              <a:buSzPts val="1400"/>
              <a:buNone/>
              <a:defRPr sz="1400" b="1"/>
            </a:lvl3pPr>
            <a:lvl4pPr marL="1828800" lvl="3" indent="-228600" algn="l">
              <a:lnSpc>
                <a:spcPct val="90000"/>
              </a:lnSpc>
              <a:spcBef>
                <a:spcPts val="300"/>
              </a:spcBef>
              <a:spcAft>
                <a:spcPts val="0"/>
              </a:spcAft>
              <a:buSzPts val="1200"/>
              <a:buNone/>
              <a:defRPr sz="1200" b="1"/>
            </a:lvl4pPr>
            <a:lvl5pPr marL="2286000" lvl="4" indent="-228600" algn="l">
              <a:lnSpc>
                <a:spcPct val="90000"/>
              </a:lnSpc>
              <a:spcBef>
                <a:spcPts val="300"/>
              </a:spcBef>
              <a:spcAft>
                <a:spcPts val="0"/>
              </a:spcAft>
              <a:buSzPts val="1200"/>
              <a:buNone/>
              <a:defRPr sz="1200" b="1"/>
            </a:lvl5pPr>
            <a:lvl6pPr marL="2743200" lvl="5" indent="-228600" algn="l">
              <a:lnSpc>
                <a:spcPct val="90000"/>
              </a:lnSpc>
              <a:spcBef>
                <a:spcPts val="300"/>
              </a:spcBef>
              <a:spcAft>
                <a:spcPts val="0"/>
              </a:spcAft>
              <a:buSzPts val="1200"/>
              <a:buNone/>
              <a:defRPr sz="1200" b="1"/>
            </a:lvl6pPr>
            <a:lvl7pPr marL="3200400" lvl="6" indent="-228600" algn="l">
              <a:lnSpc>
                <a:spcPct val="90000"/>
              </a:lnSpc>
              <a:spcBef>
                <a:spcPts val="300"/>
              </a:spcBef>
              <a:spcAft>
                <a:spcPts val="0"/>
              </a:spcAft>
              <a:buSzPts val="1200"/>
              <a:buNone/>
              <a:defRPr sz="1200" b="1"/>
            </a:lvl7pPr>
            <a:lvl8pPr marL="3657600" lvl="7" indent="-228600" algn="l">
              <a:lnSpc>
                <a:spcPct val="90000"/>
              </a:lnSpc>
              <a:spcBef>
                <a:spcPts val="300"/>
              </a:spcBef>
              <a:spcAft>
                <a:spcPts val="0"/>
              </a:spcAft>
              <a:buSzPts val="1200"/>
              <a:buNone/>
              <a:defRPr sz="1200" b="1"/>
            </a:lvl8pPr>
            <a:lvl9pPr marL="4114800" lvl="8" indent="-228600" algn="l">
              <a:lnSpc>
                <a:spcPct val="90000"/>
              </a:lnSpc>
              <a:spcBef>
                <a:spcPts val="300"/>
              </a:spcBef>
              <a:spcAft>
                <a:spcPts val="300"/>
              </a:spcAft>
              <a:buSzPts val="1200"/>
              <a:buNone/>
              <a:defRPr sz="1200" b="1"/>
            </a:lvl9pPr>
          </a:lstStyle>
          <a:p>
            <a:endParaRPr/>
          </a:p>
        </p:txBody>
      </p:sp>
      <p:sp>
        <p:nvSpPr>
          <p:cNvPr id="50" name="Google Shape;50;p6"/>
          <p:cNvSpPr txBox="1">
            <a:spLocks noGrp="1"/>
          </p:cNvSpPr>
          <p:nvPr>
            <p:ph type="body" idx="4"/>
          </p:nvPr>
        </p:nvSpPr>
        <p:spPr>
          <a:xfrm>
            <a:off x="4663440" y="1936750"/>
            <a:ext cx="3703200" cy="2533800"/>
          </a:xfrm>
          <a:prstGeom prst="rect">
            <a:avLst/>
          </a:prstGeom>
          <a:noFill/>
          <a:ln>
            <a:noFill/>
          </a:ln>
        </p:spPr>
        <p:txBody>
          <a:bodyPr spcFirstLastPara="1" wrap="square" lIns="0" tIns="34275" rIns="0" bIns="34275" anchor="t" anchorCtr="0">
            <a:no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51" name="Google Shape;51;p6"/>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52" name="Google Shape;52;p6"/>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53" name="Google Shape;53;p6"/>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7"/>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6" name="Google Shape;56;p7"/>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57" name="Google Shape;57;p7"/>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58" name="Google Shape;58;p7"/>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9"/>
        <p:cNvGrpSpPr/>
        <p:nvPr/>
      </p:nvGrpSpPr>
      <p:grpSpPr>
        <a:xfrm>
          <a:off x="0" y="0"/>
          <a:ext cx="0" cy="0"/>
          <a:chOff x="0" y="0"/>
          <a:chExt cx="0" cy="0"/>
        </a:xfrm>
      </p:grpSpPr>
      <p:sp>
        <p:nvSpPr>
          <p:cNvPr id="60" name="Google Shape;60;p8"/>
          <p:cNvSpPr/>
          <p:nvPr/>
        </p:nvSpPr>
        <p:spPr>
          <a:xfrm>
            <a:off x="2381" y="4800600"/>
            <a:ext cx="91416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61" name="Google Shape;61;p8"/>
          <p:cNvSpPr/>
          <p:nvPr/>
        </p:nvSpPr>
        <p:spPr>
          <a:xfrm>
            <a:off x="11" y="475073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62" name="Google Shape;62;p8"/>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63" name="Google Shape;63;p8"/>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64" name="Google Shape;64;p8"/>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5"/>
        <p:cNvGrpSpPr/>
        <p:nvPr/>
      </p:nvGrpSpPr>
      <p:grpSpPr>
        <a:xfrm>
          <a:off x="0" y="0"/>
          <a:ext cx="0" cy="0"/>
          <a:chOff x="0" y="0"/>
          <a:chExt cx="0" cy="0"/>
        </a:xfrm>
      </p:grpSpPr>
      <p:sp>
        <p:nvSpPr>
          <p:cNvPr id="66" name="Google Shape;66;p9"/>
          <p:cNvSpPr/>
          <p:nvPr/>
        </p:nvSpPr>
        <p:spPr>
          <a:xfrm>
            <a:off x="12" y="0"/>
            <a:ext cx="3038100" cy="51435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67" name="Google Shape;67;p9"/>
          <p:cNvSpPr/>
          <p:nvPr/>
        </p:nvSpPr>
        <p:spPr>
          <a:xfrm>
            <a:off x="3030053" y="0"/>
            <a:ext cx="48000" cy="51435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68" name="Google Shape;68;p9"/>
          <p:cNvSpPr txBox="1">
            <a:spLocks noGrp="1"/>
          </p:cNvSpPr>
          <p:nvPr>
            <p:ph type="title"/>
          </p:nvPr>
        </p:nvSpPr>
        <p:spPr>
          <a:xfrm>
            <a:off x="342900" y="445769"/>
            <a:ext cx="2400300" cy="1714500"/>
          </a:xfrm>
          <a:prstGeom prst="rect">
            <a:avLst/>
          </a:prstGeom>
          <a:noFill/>
          <a:ln>
            <a:noFill/>
          </a:ln>
        </p:spPr>
        <p:txBody>
          <a:bodyPr spcFirstLastPara="1" wrap="square" lIns="68575" tIns="34275" rIns="68575" bIns="34275" anchor="b" anchorCtr="0">
            <a:noAutofit/>
          </a:bodyPr>
          <a:lstStyle>
            <a:lvl1pPr lvl="0" algn="l">
              <a:lnSpc>
                <a:spcPct val="85000"/>
              </a:lnSpc>
              <a:spcBef>
                <a:spcPts val="0"/>
              </a:spcBef>
              <a:spcAft>
                <a:spcPts val="0"/>
              </a:spcAft>
              <a:buClr>
                <a:srgbClr val="FFFFFF"/>
              </a:buClr>
              <a:buSzPts val="2700"/>
              <a:buFont typeface="Calibri"/>
              <a:buNone/>
              <a:defRPr sz="2700" b="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 name="Google Shape;69;p9"/>
          <p:cNvSpPr txBox="1">
            <a:spLocks noGrp="1"/>
          </p:cNvSpPr>
          <p:nvPr>
            <p:ph type="body" idx="1"/>
          </p:nvPr>
        </p:nvSpPr>
        <p:spPr>
          <a:xfrm>
            <a:off x="3600450" y="548640"/>
            <a:ext cx="4869300" cy="3943200"/>
          </a:xfrm>
          <a:prstGeom prst="rect">
            <a:avLst/>
          </a:prstGeom>
          <a:noFill/>
          <a:ln>
            <a:noFill/>
          </a:ln>
        </p:spPr>
        <p:txBody>
          <a:bodyPr spcFirstLastPara="1" wrap="square" lIns="0" tIns="34275" rIns="0" bIns="34275" anchor="t" anchorCtr="0">
            <a:noAutofit/>
          </a:bodyPr>
          <a:lstStyle>
            <a:lvl1pPr marL="457200" lvl="0" indent="-317500" algn="l">
              <a:lnSpc>
                <a:spcPct val="90000"/>
              </a:lnSpc>
              <a:spcBef>
                <a:spcPts val="900"/>
              </a:spcBef>
              <a:spcAft>
                <a:spcPts val="0"/>
              </a:spcAft>
              <a:buSzPts val="1400"/>
              <a:buChar char=" "/>
              <a:defRPr/>
            </a:lvl1pPr>
            <a:lvl2pPr marL="914400" lvl="1" indent="-317500" algn="l">
              <a:lnSpc>
                <a:spcPct val="90000"/>
              </a:lnSpc>
              <a:spcBef>
                <a:spcPts val="200"/>
              </a:spcBef>
              <a:spcAft>
                <a:spcPts val="0"/>
              </a:spcAft>
              <a:buSzPts val="1400"/>
              <a:buChar char="◦"/>
              <a:defRPr/>
            </a:lvl2pPr>
            <a:lvl3pPr marL="1371600" lvl="2" indent="-317500" algn="l">
              <a:lnSpc>
                <a:spcPct val="90000"/>
              </a:lnSpc>
              <a:spcBef>
                <a:spcPts val="300"/>
              </a:spcBef>
              <a:spcAft>
                <a:spcPts val="0"/>
              </a:spcAft>
              <a:buSzPts val="1400"/>
              <a:buChar char="◦"/>
              <a:defRPr/>
            </a:lvl3pPr>
            <a:lvl4pPr marL="1828800" lvl="3" indent="-317500" algn="l">
              <a:lnSpc>
                <a:spcPct val="90000"/>
              </a:lnSpc>
              <a:spcBef>
                <a:spcPts val="300"/>
              </a:spcBef>
              <a:spcAft>
                <a:spcPts val="0"/>
              </a:spcAft>
              <a:buSzPts val="1400"/>
              <a:buChar char="◦"/>
              <a:defRPr/>
            </a:lvl4pPr>
            <a:lvl5pPr marL="2286000" lvl="4" indent="-317500" algn="l">
              <a:lnSpc>
                <a:spcPct val="90000"/>
              </a:lnSpc>
              <a:spcBef>
                <a:spcPts val="300"/>
              </a:spcBef>
              <a:spcAft>
                <a:spcPts val="0"/>
              </a:spcAft>
              <a:buSzPts val="1400"/>
              <a:buChar char="◦"/>
              <a:defRPr/>
            </a:lvl5pPr>
            <a:lvl6pPr marL="2743200" lvl="5" indent="-317500" algn="l">
              <a:lnSpc>
                <a:spcPct val="90000"/>
              </a:lnSpc>
              <a:spcBef>
                <a:spcPts val="300"/>
              </a:spcBef>
              <a:spcAft>
                <a:spcPts val="0"/>
              </a:spcAft>
              <a:buSzPts val="1400"/>
              <a:buChar char="◦"/>
              <a:defRPr/>
            </a:lvl6pPr>
            <a:lvl7pPr marL="3200400" lvl="6" indent="-317500" algn="l">
              <a:lnSpc>
                <a:spcPct val="90000"/>
              </a:lnSpc>
              <a:spcBef>
                <a:spcPts val="300"/>
              </a:spcBef>
              <a:spcAft>
                <a:spcPts val="0"/>
              </a:spcAft>
              <a:buSzPts val="1400"/>
              <a:buChar char="◦"/>
              <a:defRPr/>
            </a:lvl7pPr>
            <a:lvl8pPr marL="3657600" lvl="7" indent="-317500" algn="l">
              <a:lnSpc>
                <a:spcPct val="90000"/>
              </a:lnSpc>
              <a:spcBef>
                <a:spcPts val="300"/>
              </a:spcBef>
              <a:spcAft>
                <a:spcPts val="0"/>
              </a:spcAft>
              <a:buSzPts val="1400"/>
              <a:buChar char="◦"/>
              <a:defRPr/>
            </a:lvl8pPr>
            <a:lvl9pPr marL="4114800" lvl="8" indent="-317500" algn="l">
              <a:lnSpc>
                <a:spcPct val="90000"/>
              </a:lnSpc>
              <a:spcBef>
                <a:spcPts val="300"/>
              </a:spcBef>
              <a:spcAft>
                <a:spcPts val="300"/>
              </a:spcAft>
              <a:buSzPts val="1400"/>
              <a:buChar char="◦"/>
              <a:defRPr/>
            </a:lvl9pPr>
          </a:lstStyle>
          <a:p>
            <a:endParaRPr/>
          </a:p>
        </p:txBody>
      </p:sp>
      <p:sp>
        <p:nvSpPr>
          <p:cNvPr id="70" name="Google Shape;70;p9"/>
          <p:cNvSpPr txBox="1">
            <a:spLocks noGrp="1"/>
          </p:cNvSpPr>
          <p:nvPr>
            <p:ph type="body" idx="2"/>
          </p:nvPr>
        </p:nvSpPr>
        <p:spPr>
          <a:xfrm>
            <a:off x="342900" y="2194560"/>
            <a:ext cx="2400300" cy="25344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900"/>
              </a:spcBef>
              <a:spcAft>
                <a:spcPts val="0"/>
              </a:spcAft>
              <a:buSzPts val="1100"/>
              <a:buNone/>
              <a:defRPr sz="1100">
                <a:solidFill>
                  <a:srgbClr val="FFFFFF"/>
                </a:solidFill>
              </a:defRPr>
            </a:lvl1pPr>
            <a:lvl2pPr marL="914400" lvl="1" indent="-228600" algn="l">
              <a:lnSpc>
                <a:spcPct val="90000"/>
              </a:lnSpc>
              <a:spcBef>
                <a:spcPts val="200"/>
              </a:spcBef>
              <a:spcAft>
                <a:spcPts val="0"/>
              </a:spcAft>
              <a:buSzPts val="900"/>
              <a:buNone/>
              <a:defRPr sz="900"/>
            </a:lvl2pPr>
            <a:lvl3pPr marL="1371600" lvl="2" indent="-228600" algn="l">
              <a:lnSpc>
                <a:spcPct val="90000"/>
              </a:lnSpc>
              <a:spcBef>
                <a:spcPts val="300"/>
              </a:spcBef>
              <a:spcAft>
                <a:spcPts val="0"/>
              </a:spcAft>
              <a:buSzPts val="800"/>
              <a:buNone/>
              <a:defRPr sz="800"/>
            </a:lvl3pPr>
            <a:lvl4pPr marL="1828800" lvl="3" indent="-228600" algn="l">
              <a:lnSpc>
                <a:spcPct val="90000"/>
              </a:lnSpc>
              <a:spcBef>
                <a:spcPts val="300"/>
              </a:spcBef>
              <a:spcAft>
                <a:spcPts val="0"/>
              </a:spcAft>
              <a:buSzPts val="700"/>
              <a:buNone/>
              <a:defRPr sz="700"/>
            </a:lvl4pPr>
            <a:lvl5pPr marL="2286000" lvl="4" indent="-228600" algn="l">
              <a:lnSpc>
                <a:spcPct val="90000"/>
              </a:lnSpc>
              <a:spcBef>
                <a:spcPts val="300"/>
              </a:spcBef>
              <a:spcAft>
                <a:spcPts val="0"/>
              </a:spcAft>
              <a:buSzPts val="700"/>
              <a:buNone/>
              <a:defRPr sz="700"/>
            </a:lvl5pPr>
            <a:lvl6pPr marL="2743200" lvl="5" indent="-228600" algn="l">
              <a:lnSpc>
                <a:spcPct val="90000"/>
              </a:lnSpc>
              <a:spcBef>
                <a:spcPts val="300"/>
              </a:spcBef>
              <a:spcAft>
                <a:spcPts val="0"/>
              </a:spcAft>
              <a:buSzPts val="700"/>
              <a:buNone/>
              <a:defRPr sz="700"/>
            </a:lvl6pPr>
            <a:lvl7pPr marL="3200400" lvl="6" indent="-228600" algn="l">
              <a:lnSpc>
                <a:spcPct val="90000"/>
              </a:lnSpc>
              <a:spcBef>
                <a:spcPts val="300"/>
              </a:spcBef>
              <a:spcAft>
                <a:spcPts val="0"/>
              </a:spcAft>
              <a:buSzPts val="700"/>
              <a:buNone/>
              <a:defRPr sz="700"/>
            </a:lvl7pPr>
            <a:lvl8pPr marL="3657600" lvl="7" indent="-228600" algn="l">
              <a:lnSpc>
                <a:spcPct val="90000"/>
              </a:lnSpc>
              <a:spcBef>
                <a:spcPts val="300"/>
              </a:spcBef>
              <a:spcAft>
                <a:spcPts val="0"/>
              </a:spcAft>
              <a:buSzPts val="700"/>
              <a:buNone/>
              <a:defRPr sz="700"/>
            </a:lvl8pPr>
            <a:lvl9pPr marL="4114800" lvl="8" indent="-228600" algn="l">
              <a:lnSpc>
                <a:spcPct val="90000"/>
              </a:lnSpc>
              <a:spcBef>
                <a:spcPts val="300"/>
              </a:spcBef>
              <a:spcAft>
                <a:spcPts val="300"/>
              </a:spcAft>
              <a:buSzPts val="700"/>
              <a:buNone/>
              <a:defRPr sz="700"/>
            </a:lvl9pPr>
          </a:lstStyle>
          <a:p>
            <a:endParaRPr/>
          </a:p>
        </p:txBody>
      </p:sp>
      <p:sp>
        <p:nvSpPr>
          <p:cNvPr id="71" name="Google Shape;71;p9"/>
          <p:cNvSpPr txBox="1">
            <a:spLocks noGrp="1"/>
          </p:cNvSpPr>
          <p:nvPr>
            <p:ph type="dt" idx="10"/>
          </p:nvPr>
        </p:nvSpPr>
        <p:spPr>
          <a:xfrm>
            <a:off x="349134" y="4844839"/>
            <a:ext cx="19638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2" name="Google Shape;72;p9"/>
          <p:cNvSpPr txBox="1">
            <a:spLocks noGrp="1"/>
          </p:cNvSpPr>
          <p:nvPr>
            <p:ph type="ftr" idx="11"/>
          </p:nvPr>
        </p:nvSpPr>
        <p:spPr>
          <a:xfrm>
            <a:off x="3600450" y="4844839"/>
            <a:ext cx="34860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73" name="Google Shape;73;p9"/>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b="0" i="0" u="none" strike="noStrike" cap="none">
                <a:solidFill>
                  <a:schemeClr val="dk2"/>
                </a:solidFill>
                <a:latin typeface="Calibri"/>
                <a:ea typeface="Calibri"/>
                <a:cs typeface="Calibri"/>
                <a:sym typeface="Calibri"/>
              </a:defRPr>
            </a:lvl1pPr>
            <a:lvl2pPr marL="0" lvl="1" indent="0" algn="r">
              <a:spcBef>
                <a:spcPts val="0"/>
              </a:spcBef>
              <a:buNone/>
              <a:defRPr sz="800" b="0" i="0" u="none" strike="noStrike" cap="none">
                <a:solidFill>
                  <a:schemeClr val="dk2"/>
                </a:solidFill>
                <a:latin typeface="Calibri"/>
                <a:ea typeface="Calibri"/>
                <a:cs typeface="Calibri"/>
                <a:sym typeface="Calibri"/>
              </a:defRPr>
            </a:lvl2pPr>
            <a:lvl3pPr marL="0" lvl="2" indent="0" algn="r">
              <a:spcBef>
                <a:spcPts val="0"/>
              </a:spcBef>
              <a:buNone/>
              <a:defRPr sz="800" b="0" i="0" u="none" strike="noStrike" cap="none">
                <a:solidFill>
                  <a:schemeClr val="dk2"/>
                </a:solidFill>
                <a:latin typeface="Calibri"/>
                <a:ea typeface="Calibri"/>
                <a:cs typeface="Calibri"/>
                <a:sym typeface="Calibri"/>
              </a:defRPr>
            </a:lvl3pPr>
            <a:lvl4pPr marL="0" lvl="3" indent="0" algn="r">
              <a:spcBef>
                <a:spcPts val="0"/>
              </a:spcBef>
              <a:buNone/>
              <a:defRPr sz="800" b="0" i="0" u="none" strike="noStrike" cap="none">
                <a:solidFill>
                  <a:schemeClr val="dk2"/>
                </a:solidFill>
                <a:latin typeface="Calibri"/>
                <a:ea typeface="Calibri"/>
                <a:cs typeface="Calibri"/>
                <a:sym typeface="Calibri"/>
              </a:defRPr>
            </a:lvl4pPr>
            <a:lvl5pPr marL="0" lvl="4" indent="0" algn="r">
              <a:spcBef>
                <a:spcPts val="0"/>
              </a:spcBef>
              <a:buNone/>
              <a:defRPr sz="800" b="0" i="0" u="none" strike="noStrike" cap="none">
                <a:solidFill>
                  <a:schemeClr val="dk2"/>
                </a:solidFill>
                <a:latin typeface="Calibri"/>
                <a:ea typeface="Calibri"/>
                <a:cs typeface="Calibri"/>
                <a:sym typeface="Calibri"/>
              </a:defRPr>
            </a:lvl5pPr>
            <a:lvl6pPr marL="0" lvl="5" indent="0" algn="r">
              <a:spcBef>
                <a:spcPts val="0"/>
              </a:spcBef>
              <a:buNone/>
              <a:defRPr sz="800" b="0" i="0" u="none" strike="noStrike" cap="none">
                <a:solidFill>
                  <a:schemeClr val="dk2"/>
                </a:solidFill>
                <a:latin typeface="Calibri"/>
                <a:ea typeface="Calibri"/>
                <a:cs typeface="Calibri"/>
                <a:sym typeface="Calibri"/>
              </a:defRPr>
            </a:lvl6pPr>
            <a:lvl7pPr marL="0" lvl="6" indent="0" algn="r">
              <a:spcBef>
                <a:spcPts val="0"/>
              </a:spcBef>
              <a:buNone/>
              <a:defRPr sz="800" b="0" i="0" u="none" strike="noStrike" cap="none">
                <a:solidFill>
                  <a:schemeClr val="dk2"/>
                </a:solidFill>
                <a:latin typeface="Calibri"/>
                <a:ea typeface="Calibri"/>
                <a:cs typeface="Calibri"/>
                <a:sym typeface="Calibri"/>
              </a:defRPr>
            </a:lvl7pPr>
            <a:lvl8pPr marL="0" lvl="7" indent="0" algn="r">
              <a:spcBef>
                <a:spcPts val="0"/>
              </a:spcBef>
              <a:buNone/>
              <a:defRPr sz="800" b="0" i="0" u="none" strike="noStrike" cap="none">
                <a:solidFill>
                  <a:schemeClr val="dk2"/>
                </a:solidFill>
                <a:latin typeface="Calibri"/>
                <a:ea typeface="Calibri"/>
                <a:cs typeface="Calibri"/>
                <a:sym typeface="Calibri"/>
              </a:defRPr>
            </a:lvl8pPr>
            <a:lvl9pPr marL="0" lvl="8" indent="0" algn="r">
              <a:spcBef>
                <a:spcPts val="0"/>
              </a:spcBef>
              <a:buNone/>
              <a:defRPr sz="8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4"/>
        <p:cNvGrpSpPr/>
        <p:nvPr/>
      </p:nvGrpSpPr>
      <p:grpSpPr>
        <a:xfrm>
          <a:off x="0" y="0"/>
          <a:ext cx="0" cy="0"/>
          <a:chOff x="0" y="0"/>
          <a:chExt cx="0" cy="0"/>
        </a:xfrm>
      </p:grpSpPr>
      <p:sp>
        <p:nvSpPr>
          <p:cNvPr id="75" name="Google Shape;75;p10"/>
          <p:cNvSpPr/>
          <p:nvPr/>
        </p:nvSpPr>
        <p:spPr>
          <a:xfrm>
            <a:off x="0" y="3714750"/>
            <a:ext cx="9141600" cy="14286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76" name="Google Shape;76;p10"/>
          <p:cNvSpPr/>
          <p:nvPr/>
        </p:nvSpPr>
        <p:spPr>
          <a:xfrm>
            <a:off x="11" y="3686307"/>
            <a:ext cx="9141600" cy="480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77" name="Google Shape;77;p10"/>
          <p:cNvSpPr txBox="1">
            <a:spLocks noGrp="1"/>
          </p:cNvSpPr>
          <p:nvPr>
            <p:ph type="title"/>
          </p:nvPr>
        </p:nvSpPr>
        <p:spPr>
          <a:xfrm>
            <a:off x="822960" y="3806190"/>
            <a:ext cx="7584900" cy="617100"/>
          </a:xfrm>
          <a:prstGeom prst="rect">
            <a:avLst/>
          </a:prstGeom>
          <a:noFill/>
          <a:ln>
            <a:noFill/>
          </a:ln>
        </p:spPr>
        <p:txBody>
          <a:bodyPr spcFirstLastPara="1" wrap="square" lIns="68575" tIns="0" rIns="68575" bIns="0" anchor="b" anchorCtr="0">
            <a:noAutofit/>
          </a:bodyPr>
          <a:lstStyle>
            <a:lvl1pPr lvl="0" algn="l">
              <a:lnSpc>
                <a:spcPct val="85000"/>
              </a:lnSpc>
              <a:spcBef>
                <a:spcPts val="0"/>
              </a:spcBef>
              <a:spcAft>
                <a:spcPts val="0"/>
              </a:spcAft>
              <a:buClr>
                <a:srgbClr val="FFFFFF"/>
              </a:buClr>
              <a:buSzPts val="2700"/>
              <a:buFont typeface="Calibri"/>
              <a:buNone/>
              <a:defRPr sz="2700" b="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 name="Google Shape;78;p10"/>
          <p:cNvSpPr>
            <a:spLocks noGrp="1"/>
          </p:cNvSpPr>
          <p:nvPr>
            <p:ph type="pic" idx="2"/>
          </p:nvPr>
        </p:nvSpPr>
        <p:spPr>
          <a:xfrm>
            <a:off x="11" y="0"/>
            <a:ext cx="9144000" cy="3686400"/>
          </a:xfrm>
          <a:prstGeom prst="rect">
            <a:avLst/>
          </a:prstGeom>
          <a:blipFill rotWithShape="1">
            <a:blip r:embed="rId2">
              <a:alphaModFix/>
            </a:blip>
            <a:stretch>
              <a:fillRect/>
            </a:stretch>
          </a:blipFill>
          <a:ln>
            <a:noFill/>
          </a:ln>
        </p:spPr>
        <p:txBody>
          <a:bodyPr spcFirstLastPara="1" wrap="square" lIns="342900" tIns="342900" rIns="0" bIns="34275" anchor="t" anchorCtr="0">
            <a:noAutofit/>
          </a:bodyPr>
          <a:lstStyle>
            <a:lvl1pPr marR="0" lvl="0" algn="l" rtl="0">
              <a:lnSpc>
                <a:spcPct val="90000"/>
              </a:lnSpc>
              <a:spcBef>
                <a:spcPts val="900"/>
              </a:spcBef>
              <a:spcAft>
                <a:spcPts val="0"/>
              </a:spcAft>
              <a:buClr>
                <a:schemeClr val="accent1"/>
              </a:buClr>
              <a:buSzPts val="2400"/>
              <a:buFont typeface="Calibri"/>
              <a:buNone/>
              <a:defRPr sz="2400" b="0" i="0" u="none" strike="noStrike" cap="none">
                <a:solidFill>
                  <a:schemeClr val="lt1"/>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100"/>
              <a:buFont typeface="Calibri"/>
              <a:buNone/>
              <a:defRPr sz="2100" b="0" i="0" u="none" strike="noStrike" cap="none">
                <a:solidFill>
                  <a:srgbClr val="3F3F3F"/>
                </a:solidFill>
                <a:latin typeface="Calibri"/>
                <a:ea typeface="Calibri"/>
                <a:cs typeface="Calibri"/>
                <a:sym typeface="Calibri"/>
              </a:defRPr>
            </a:lvl2pPr>
            <a:lvl3pPr marR="0" lvl="2" algn="l" rtl="0">
              <a:lnSpc>
                <a:spcPct val="90000"/>
              </a:lnSpc>
              <a:spcBef>
                <a:spcPts val="300"/>
              </a:spcBef>
              <a:spcAft>
                <a:spcPts val="0"/>
              </a:spcAft>
              <a:buClr>
                <a:schemeClr val="accent1"/>
              </a:buClr>
              <a:buSzPts val="1800"/>
              <a:buFont typeface="Calibri"/>
              <a:buNone/>
              <a:defRPr sz="1800" b="0" i="0" u="none" strike="noStrike" cap="none">
                <a:solidFill>
                  <a:srgbClr val="3F3F3F"/>
                </a:solidFill>
                <a:latin typeface="Calibri"/>
                <a:ea typeface="Calibri"/>
                <a:cs typeface="Calibri"/>
                <a:sym typeface="Calibri"/>
              </a:defRPr>
            </a:lvl3pPr>
            <a:lvl4pPr marR="0" lvl="3"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4pPr>
            <a:lvl5pPr marR="0" lvl="4"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5pPr>
            <a:lvl6pPr marR="0" lvl="5"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6pPr>
            <a:lvl7pPr marR="0" lvl="6"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7pPr>
            <a:lvl8pPr marR="0" lvl="7" algn="l" rtl="0">
              <a:lnSpc>
                <a:spcPct val="90000"/>
              </a:lnSpc>
              <a:spcBef>
                <a:spcPts val="300"/>
              </a:spcBef>
              <a:spcAft>
                <a:spcPts val="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8pPr>
            <a:lvl9pPr marR="0" lvl="8" algn="l" rtl="0">
              <a:lnSpc>
                <a:spcPct val="90000"/>
              </a:lnSpc>
              <a:spcBef>
                <a:spcPts val="300"/>
              </a:spcBef>
              <a:spcAft>
                <a:spcPts val="300"/>
              </a:spcAft>
              <a:buClr>
                <a:schemeClr val="accent1"/>
              </a:buClr>
              <a:buSzPts val="1500"/>
              <a:buFont typeface="Calibri"/>
              <a:buNone/>
              <a:defRPr sz="1500" b="0" i="0" u="none" strike="noStrike" cap="none">
                <a:solidFill>
                  <a:srgbClr val="3F3F3F"/>
                </a:solidFill>
                <a:latin typeface="Calibri"/>
                <a:ea typeface="Calibri"/>
                <a:cs typeface="Calibri"/>
                <a:sym typeface="Calibri"/>
              </a:defRPr>
            </a:lvl9pPr>
          </a:lstStyle>
          <a:p>
            <a:endParaRPr dirty="0"/>
          </a:p>
        </p:txBody>
      </p:sp>
      <p:sp>
        <p:nvSpPr>
          <p:cNvPr id="79" name="Google Shape;79;p10"/>
          <p:cNvSpPr txBox="1">
            <a:spLocks noGrp="1"/>
          </p:cNvSpPr>
          <p:nvPr>
            <p:ph type="body" idx="1"/>
          </p:nvPr>
        </p:nvSpPr>
        <p:spPr>
          <a:xfrm>
            <a:off x="822960" y="4430267"/>
            <a:ext cx="7584900" cy="445800"/>
          </a:xfrm>
          <a:prstGeom prst="rect">
            <a:avLst/>
          </a:prstGeom>
          <a:noFill/>
          <a:ln>
            <a:noFill/>
          </a:ln>
        </p:spPr>
        <p:txBody>
          <a:bodyPr spcFirstLastPara="1" wrap="square" lIns="68575" tIns="0" rIns="68575" bIns="0" anchor="t" anchorCtr="0">
            <a:noAutofit/>
          </a:bodyPr>
          <a:lstStyle>
            <a:lvl1pPr marL="457200" lvl="0" indent="-228600" algn="l">
              <a:lnSpc>
                <a:spcPct val="90000"/>
              </a:lnSpc>
              <a:spcBef>
                <a:spcPts val="0"/>
              </a:spcBef>
              <a:spcAft>
                <a:spcPts val="0"/>
              </a:spcAft>
              <a:buSzPts val="1100"/>
              <a:buNone/>
              <a:defRPr sz="1100">
                <a:solidFill>
                  <a:srgbClr val="FFFFFF"/>
                </a:solidFill>
              </a:defRPr>
            </a:lvl1pPr>
            <a:lvl2pPr marL="914400" lvl="1" indent="-228600" algn="l">
              <a:lnSpc>
                <a:spcPct val="90000"/>
              </a:lnSpc>
              <a:spcBef>
                <a:spcPts val="500"/>
              </a:spcBef>
              <a:spcAft>
                <a:spcPts val="0"/>
              </a:spcAft>
              <a:buSzPts val="900"/>
              <a:buNone/>
              <a:defRPr sz="900"/>
            </a:lvl2pPr>
            <a:lvl3pPr marL="1371600" lvl="2" indent="-228600" algn="l">
              <a:lnSpc>
                <a:spcPct val="90000"/>
              </a:lnSpc>
              <a:spcBef>
                <a:spcPts val="300"/>
              </a:spcBef>
              <a:spcAft>
                <a:spcPts val="0"/>
              </a:spcAft>
              <a:buSzPts val="800"/>
              <a:buNone/>
              <a:defRPr sz="800"/>
            </a:lvl3pPr>
            <a:lvl4pPr marL="1828800" lvl="3" indent="-228600" algn="l">
              <a:lnSpc>
                <a:spcPct val="90000"/>
              </a:lnSpc>
              <a:spcBef>
                <a:spcPts val="300"/>
              </a:spcBef>
              <a:spcAft>
                <a:spcPts val="0"/>
              </a:spcAft>
              <a:buSzPts val="700"/>
              <a:buNone/>
              <a:defRPr sz="700"/>
            </a:lvl4pPr>
            <a:lvl5pPr marL="2286000" lvl="4" indent="-228600" algn="l">
              <a:lnSpc>
                <a:spcPct val="90000"/>
              </a:lnSpc>
              <a:spcBef>
                <a:spcPts val="300"/>
              </a:spcBef>
              <a:spcAft>
                <a:spcPts val="0"/>
              </a:spcAft>
              <a:buSzPts val="700"/>
              <a:buNone/>
              <a:defRPr sz="700"/>
            </a:lvl5pPr>
            <a:lvl6pPr marL="2743200" lvl="5" indent="-228600" algn="l">
              <a:lnSpc>
                <a:spcPct val="90000"/>
              </a:lnSpc>
              <a:spcBef>
                <a:spcPts val="300"/>
              </a:spcBef>
              <a:spcAft>
                <a:spcPts val="0"/>
              </a:spcAft>
              <a:buSzPts val="700"/>
              <a:buNone/>
              <a:defRPr sz="700"/>
            </a:lvl6pPr>
            <a:lvl7pPr marL="3200400" lvl="6" indent="-228600" algn="l">
              <a:lnSpc>
                <a:spcPct val="90000"/>
              </a:lnSpc>
              <a:spcBef>
                <a:spcPts val="300"/>
              </a:spcBef>
              <a:spcAft>
                <a:spcPts val="0"/>
              </a:spcAft>
              <a:buSzPts val="700"/>
              <a:buNone/>
              <a:defRPr sz="700"/>
            </a:lvl7pPr>
            <a:lvl8pPr marL="3657600" lvl="7" indent="-228600" algn="l">
              <a:lnSpc>
                <a:spcPct val="90000"/>
              </a:lnSpc>
              <a:spcBef>
                <a:spcPts val="300"/>
              </a:spcBef>
              <a:spcAft>
                <a:spcPts val="0"/>
              </a:spcAft>
              <a:buSzPts val="700"/>
              <a:buNone/>
              <a:defRPr sz="700"/>
            </a:lvl8pPr>
            <a:lvl9pPr marL="4114800" lvl="8" indent="-228600" algn="l">
              <a:lnSpc>
                <a:spcPct val="90000"/>
              </a:lnSpc>
              <a:spcBef>
                <a:spcPts val="300"/>
              </a:spcBef>
              <a:spcAft>
                <a:spcPts val="300"/>
              </a:spcAft>
              <a:buSzPts val="700"/>
              <a:buNone/>
              <a:defRPr sz="700"/>
            </a:lvl9pPr>
          </a:lstStyle>
          <a:p>
            <a:endParaRPr/>
          </a:p>
        </p:txBody>
      </p:sp>
      <p:sp>
        <p:nvSpPr>
          <p:cNvPr id="80" name="Google Shape;80;p10"/>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81" name="Google Shape;81;p10"/>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dirty="0"/>
          </a:p>
        </p:txBody>
      </p:sp>
      <p:sp>
        <p:nvSpPr>
          <p:cNvPr id="82" name="Google Shape;82;p10"/>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 y="4800600"/>
            <a:ext cx="9144000" cy="342900"/>
          </a:xfrm>
          <a:prstGeom prst="rect">
            <a:avLst/>
          </a:prstGeom>
          <a:solidFill>
            <a:schemeClr val="accent2"/>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7" name="Google Shape;7;p1"/>
          <p:cNvSpPr/>
          <p:nvPr/>
        </p:nvSpPr>
        <p:spPr>
          <a:xfrm>
            <a:off x="0" y="4750737"/>
            <a:ext cx="9144000" cy="49500"/>
          </a:xfrm>
          <a:prstGeom prst="rect">
            <a:avLst/>
          </a:pr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dirty="0"/>
          </a:p>
        </p:txBody>
      </p:sp>
      <p:sp>
        <p:nvSpPr>
          <p:cNvPr id="8" name="Google Shape;8;p1"/>
          <p:cNvSpPr txBox="1">
            <a:spLocks noGrp="1"/>
          </p:cNvSpPr>
          <p:nvPr>
            <p:ph type="title"/>
          </p:nvPr>
        </p:nvSpPr>
        <p:spPr>
          <a:xfrm>
            <a:off x="822960" y="214952"/>
            <a:ext cx="7543800" cy="1088100"/>
          </a:xfrm>
          <a:prstGeom prst="rect">
            <a:avLst/>
          </a:prstGeom>
          <a:noFill/>
          <a:ln>
            <a:noFill/>
          </a:ln>
        </p:spPr>
        <p:txBody>
          <a:bodyPr spcFirstLastPara="1" wrap="square" lIns="68575" tIns="34275" rIns="68575" bIns="34275" anchor="b" anchorCtr="0">
            <a:noAutofit/>
          </a:bodyPr>
          <a:lstStyle>
            <a:lvl1pPr marR="0" lvl="0" algn="l" rtl="0">
              <a:lnSpc>
                <a:spcPct val="85000"/>
              </a:lnSpc>
              <a:spcBef>
                <a:spcPts val="0"/>
              </a:spcBef>
              <a:spcAft>
                <a:spcPts val="0"/>
              </a:spcAft>
              <a:buClr>
                <a:srgbClr val="3F3F3F"/>
              </a:buClr>
              <a:buSzPts val="3600"/>
              <a:buFont typeface="Calibri"/>
              <a:buNone/>
              <a:defRPr sz="3600" b="0" i="0" u="none" strike="noStrike" cap="none">
                <a:solidFill>
                  <a:srgbClr val="3F3F3F"/>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 name="Google Shape;9;p1"/>
          <p:cNvSpPr txBox="1">
            <a:spLocks noGrp="1"/>
          </p:cNvSpPr>
          <p:nvPr>
            <p:ph type="body" idx="1"/>
          </p:nvPr>
        </p:nvSpPr>
        <p:spPr>
          <a:xfrm>
            <a:off x="822960" y="1384300"/>
            <a:ext cx="7543800" cy="3017400"/>
          </a:xfrm>
          <a:prstGeom prst="rect">
            <a:avLst/>
          </a:prstGeom>
          <a:noFill/>
          <a:ln>
            <a:noFill/>
          </a:ln>
        </p:spPr>
        <p:txBody>
          <a:bodyPr spcFirstLastPara="1" wrap="square" lIns="0" tIns="34275" rIns="0" bIns="34275" anchor="t" anchorCtr="0">
            <a:noAutofit/>
          </a:bodyPr>
          <a:lstStyle>
            <a:lvl1pPr marL="457200" marR="0" lvl="0" indent="-323850" algn="l" rtl="0">
              <a:lnSpc>
                <a:spcPct val="90000"/>
              </a:lnSpc>
              <a:spcBef>
                <a:spcPts val="900"/>
              </a:spcBef>
              <a:spcAft>
                <a:spcPts val="0"/>
              </a:spcAft>
              <a:buClr>
                <a:schemeClr val="accent1"/>
              </a:buClr>
              <a:buSzPts val="1500"/>
              <a:buFont typeface="Calibri"/>
              <a:buChar char=" "/>
              <a:defRPr sz="1500" b="0" i="0" u="none" strike="noStrike" cap="none">
                <a:solidFill>
                  <a:srgbClr val="3F3F3F"/>
                </a:solidFill>
                <a:latin typeface="Calibri"/>
                <a:ea typeface="Calibri"/>
                <a:cs typeface="Calibri"/>
                <a:sym typeface="Calibri"/>
              </a:defRPr>
            </a:lvl1pPr>
            <a:lvl2pPr marL="914400" marR="0" lvl="1" indent="-317500" algn="l" rtl="0">
              <a:lnSpc>
                <a:spcPct val="90000"/>
              </a:lnSpc>
              <a:spcBef>
                <a:spcPts val="2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2pPr>
            <a:lvl3pPr marL="1371600" marR="0" lvl="2"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3pPr>
            <a:lvl4pPr marL="1828800" marR="0" lvl="3"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4pPr>
            <a:lvl5pPr marL="2286000" marR="0" lvl="4"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5pPr>
            <a:lvl6pPr marL="2743200" marR="0" lvl="5"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6pPr>
            <a:lvl7pPr marL="3200400" marR="0" lvl="6"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7pPr>
            <a:lvl8pPr marL="3657600" marR="0" lvl="7" indent="-298450" algn="l" rtl="0">
              <a:lnSpc>
                <a:spcPct val="90000"/>
              </a:lnSpc>
              <a:spcBef>
                <a:spcPts val="300"/>
              </a:spcBef>
              <a:spcAft>
                <a:spcPts val="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8pPr>
            <a:lvl9pPr marL="4114800" marR="0" lvl="8" indent="-298450" algn="l" rtl="0">
              <a:lnSpc>
                <a:spcPct val="90000"/>
              </a:lnSpc>
              <a:spcBef>
                <a:spcPts val="300"/>
              </a:spcBef>
              <a:spcAft>
                <a:spcPts val="300"/>
              </a:spcAft>
              <a:buClr>
                <a:schemeClr val="accent1"/>
              </a:buClr>
              <a:buSzPts val="1100"/>
              <a:buFont typeface="Calibri"/>
              <a:buChar char="◦"/>
              <a:defRPr sz="1100" b="0" i="0" u="none" strike="noStrike" cap="none">
                <a:solidFill>
                  <a:srgbClr val="3F3F3F"/>
                </a:solidFill>
                <a:latin typeface="Calibri"/>
                <a:ea typeface="Calibri"/>
                <a:cs typeface="Calibri"/>
                <a:sym typeface="Calibri"/>
              </a:defRPr>
            </a:lvl9pPr>
          </a:lstStyle>
          <a:p>
            <a:endParaRPr/>
          </a:p>
        </p:txBody>
      </p:sp>
      <p:sp>
        <p:nvSpPr>
          <p:cNvPr id="10" name="Google Shape;10;p1"/>
          <p:cNvSpPr txBox="1">
            <a:spLocks noGrp="1"/>
          </p:cNvSpPr>
          <p:nvPr>
            <p:ph type="dt" idx="10"/>
          </p:nvPr>
        </p:nvSpPr>
        <p:spPr>
          <a:xfrm>
            <a:off x="822960" y="4844839"/>
            <a:ext cx="18543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1" name="Google Shape;11;p1"/>
          <p:cNvSpPr txBox="1">
            <a:spLocks noGrp="1"/>
          </p:cNvSpPr>
          <p:nvPr>
            <p:ph type="ftr" idx="11"/>
          </p:nvPr>
        </p:nvSpPr>
        <p:spPr>
          <a:xfrm>
            <a:off x="2764639" y="4844839"/>
            <a:ext cx="3617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700" b="0" i="0" u="none" strike="noStrike" cap="none">
                <a:solidFill>
                  <a:srgbClr val="FFFFFF"/>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dirty="0"/>
          </a:p>
        </p:txBody>
      </p:sp>
      <p:sp>
        <p:nvSpPr>
          <p:cNvPr id="12" name="Google Shape;12;p1"/>
          <p:cNvSpPr txBox="1">
            <a:spLocks noGrp="1"/>
          </p:cNvSpPr>
          <p:nvPr>
            <p:ph type="sldNum" idx="12"/>
          </p:nvPr>
        </p:nvSpPr>
        <p:spPr>
          <a:xfrm>
            <a:off x="7425343" y="4844839"/>
            <a:ext cx="9840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rgbClr val="FFFFFF"/>
                </a:solidFill>
                <a:latin typeface="Calibri"/>
                <a:ea typeface="Calibri"/>
                <a:cs typeface="Calibri"/>
                <a:sym typeface="Calibri"/>
              </a:defRPr>
            </a:lvl1pPr>
            <a:lvl2pPr marL="0" marR="0" lvl="1" indent="0" algn="r" rtl="0">
              <a:spcBef>
                <a:spcPts val="0"/>
              </a:spcBef>
              <a:buNone/>
              <a:defRPr sz="800" b="0" i="0" u="none" strike="noStrike" cap="none">
                <a:solidFill>
                  <a:srgbClr val="FFFFFF"/>
                </a:solidFill>
                <a:latin typeface="Calibri"/>
                <a:ea typeface="Calibri"/>
                <a:cs typeface="Calibri"/>
                <a:sym typeface="Calibri"/>
              </a:defRPr>
            </a:lvl2pPr>
            <a:lvl3pPr marL="0" marR="0" lvl="2" indent="0" algn="r" rtl="0">
              <a:spcBef>
                <a:spcPts val="0"/>
              </a:spcBef>
              <a:buNone/>
              <a:defRPr sz="800" b="0" i="0" u="none" strike="noStrike" cap="none">
                <a:solidFill>
                  <a:srgbClr val="FFFFFF"/>
                </a:solidFill>
                <a:latin typeface="Calibri"/>
                <a:ea typeface="Calibri"/>
                <a:cs typeface="Calibri"/>
                <a:sym typeface="Calibri"/>
              </a:defRPr>
            </a:lvl3pPr>
            <a:lvl4pPr marL="0" marR="0" lvl="3" indent="0" algn="r" rtl="0">
              <a:spcBef>
                <a:spcPts val="0"/>
              </a:spcBef>
              <a:buNone/>
              <a:defRPr sz="800" b="0" i="0" u="none" strike="noStrike" cap="none">
                <a:solidFill>
                  <a:srgbClr val="FFFFFF"/>
                </a:solidFill>
                <a:latin typeface="Calibri"/>
                <a:ea typeface="Calibri"/>
                <a:cs typeface="Calibri"/>
                <a:sym typeface="Calibri"/>
              </a:defRPr>
            </a:lvl4pPr>
            <a:lvl5pPr marL="0" marR="0" lvl="4" indent="0" algn="r" rtl="0">
              <a:spcBef>
                <a:spcPts val="0"/>
              </a:spcBef>
              <a:buNone/>
              <a:defRPr sz="800" b="0" i="0" u="none" strike="noStrike" cap="none">
                <a:solidFill>
                  <a:srgbClr val="FFFFFF"/>
                </a:solidFill>
                <a:latin typeface="Calibri"/>
                <a:ea typeface="Calibri"/>
                <a:cs typeface="Calibri"/>
                <a:sym typeface="Calibri"/>
              </a:defRPr>
            </a:lvl5pPr>
            <a:lvl6pPr marL="0" marR="0" lvl="5" indent="0" algn="r" rtl="0">
              <a:spcBef>
                <a:spcPts val="0"/>
              </a:spcBef>
              <a:buNone/>
              <a:defRPr sz="800" b="0" i="0" u="none" strike="noStrike" cap="none">
                <a:solidFill>
                  <a:srgbClr val="FFFFFF"/>
                </a:solidFill>
                <a:latin typeface="Calibri"/>
                <a:ea typeface="Calibri"/>
                <a:cs typeface="Calibri"/>
                <a:sym typeface="Calibri"/>
              </a:defRPr>
            </a:lvl6pPr>
            <a:lvl7pPr marL="0" marR="0" lvl="6" indent="0" algn="r" rtl="0">
              <a:spcBef>
                <a:spcPts val="0"/>
              </a:spcBef>
              <a:buNone/>
              <a:defRPr sz="800" b="0" i="0" u="none" strike="noStrike" cap="none">
                <a:solidFill>
                  <a:srgbClr val="FFFFFF"/>
                </a:solidFill>
                <a:latin typeface="Calibri"/>
                <a:ea typeface="Calibri"/>
                <a:cs typeface="Calibri"/>
                <a:sym typeface="Calibri"/>
              </a:defRPr>
            </a:lvl7pPr>
            <a:lvl8pPr marL="0" marR="0" lvl="7" indent="0" algn="r" rtl="0">
              <a:spcBef>
                <a:spcPts val="0"/>
              </a:spcBef>
              <a:buNone/>
              <a:defRPr sz="800" b="0" i="0" u="none" strike="noStrike" cap="none">
                <a:solidFill>
                  <a:srgbClr val="FFFFFF"/>
                </a:solidFill>
                <a:latin typeface="Calibri"/>
                <a:ea typeface="Calibri"/>
                <a:cs typeface="Calibri"/>
                <a:sym typeface="Calibri"/>
              </a:defRPr>
            </a:lvl8pPr>
            <a:lvl9pPr marL="0" marR="0" lvl="8" indent="0" algn="r" rtl="0">
              <a:spcBef>
                <a:spcPts val="0"/>
              </a:spcBef>
              <a:buNone/>
              <a:defRPr sz="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dirty="0"/>
          </a:p>
        </p:txBody>
      </p:sp>
      <p:cxnSp>
        <p:nvCxnSpPr>
          <p:cNvPr id="13" name="Google Shape;13;p1"/>
          <p:cNvCxnSpPr/>
          <p:nvPr/>
        </p:nvCxnSpPr>
        <p:spPr>
          <a:xfrm>
            <a:off x="895149" y="1303384"/>
            <a:ext cx="7475100" cy="0"/>
          </a:xfrm>
          <a:prstGeom prst="straightConnector1">
            <a:avLst/>
          </a:prstGeom>
          <a:noFill/>
          <a:ln w="9525" cap="flat" cmpd="sng">
            <a:solidFill>
              <a:srgbClr val="7F7F7F"/>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hyperlink" Target="https://coloradosph.cuanschutz.edu/docs/librariesprovider205/journal_files/vol26/26_3_2019_104_king.pdf?sfvrsn=98ffe0b9_2" TargetMode="External"/><Relationship Id="rId4" Type="http://schemas.openxmlformats.org/officeDocument/2006/relationships/hyperlink" Target="https://pubmed.ncbi.nlm.nih.gov/25222432/"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hyperlink" Target="https://www.ncbi.nlm.nih.gov/pmc/articles/PMC3193160/" TargetMode="External"/></Relationships>
</file>

<file path=ppt/slides/_rels/slide13.xml.rels><?xml version="1.0" encoding="UTF-8" standalone="yes"?>
<Relationships xmlns="http://schemas.openxmlformats.org/package/2006/relationships"><Relationship Id="rId2" Type="http://schemas.openxmlformats.org/officeDocument/2006/relationships/hyperlink" Target="https://theinstitute.umaryland.edu/media/ssw/institute/national-center-documents/Fam-Engagement-Toolkit-2018-v2.pdf"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ies.ed.gov/ncee/edlabs/regions/central/pdf/REL_2020032.pdf" TargetMode="External"/><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hyperlink" Target="https://www.samhsa.gov/sites/default/files/programs_campaigns/tribal_training/nace-environmental-scan-summary.pdf"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s://www.rti.org/sites/default/files/resources/family_involvement.pdf"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commons.wikimedia.org/wiki/File:Chief_Joseph_and_family.JPG" TargetMode="External"/><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rti.org/sites/default/files/resources/family_involvement.pdf"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theconversation.com/birthing-on-country-could-deliver-healthier-babies-and-communities-31180" TargetMode="External"/><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hyperlink" Target="https://www.rti.org/sites/default/files/resources/family_involvement.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samhsa.gov/sites/default/files/nc-oy1-task-3-culture-is-prevention-final-2018-05-31.pdf" TargetMode="External"/><Relationship Id="rId2" Type="http://schemas.openxmlformats.org/officeDocument/2006/relationships/hyperlink" Target="https://youth.gov/youth-topics/american-indian-alaska-native-youth/cultural-considerations"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hyperlink" Target="https://ndcrc.org/wp-content/uploads/2020/08/Healing_to_Wellness_Courts_Therapeutic_Jurisprudence.pdf%20at%20408"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mailto:TribalYouth@TLPI.org" TargetMode="External"/><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hyperlink" Target="https://www.nnctc.org/" TargetMode="External"/><Relationship Id="rId5" Type="http://schemas.openxmlformats.org/officeDocument/2006/relationships/hyperlink" Target="https://www.home.tlpi.org/" TargetMode="External"/><Relationship Id="rId4" Type="http://schemas.openxmlformats.org/officeDocument/2006/relationships/hyperlink" Target="https://www.tribalyouth.org" TargetMode="External"/><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8" Type="http://schemas.openxmlformats.org/officeDocument/2006/relationships/hyperlink" Target="http://www.flickr.com/photos/marinaberlucci/5920955904/" TargetMode="External"/><Relationship Id="rId3" Type="http://schemas.openxmlformats.org/officeDocument/2006/relationships/diagramLayout" Target="../diagrams/layout1.xml"/><Relationship Id="rId7" Type="http://schemas.openxmlformats.org/officeDocument/2006/relationships/image" Target="../media/image10.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hyperlink" Target="https://creativecommons.org/licenses/by-nc-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3"/>
          <p:cNvSpPr txBox="1">
            <a:spLocks noGrp="1"/>
          </p:cNvSpPr>
          <p:nvPr>
            <p:ph type="ctrTitle"/>
          </p:nvPr>
        </p:nvSpPr>
        <p:spPr>
          <a:xfrm>
            <a:off x="825060" y="296089"/>
            <a:ext cx="7543800" cy="26745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sz="4800" dirty="0"/>
              <a:t>Cultural Considerations and Family/Parent Engagement in the Juvenile Healing to Wellness Court  </a:t>
            </a:r>
            <a:endParaRPr sz="4800" dirty="0"/>
          </a:p>
        </p:txBody>
      </p:sp>
      <p:sp>
        <p:nvSpPr>
          <p:cNvPr id="102" name="Google Shape;102;p13"/>
          <p:cNvSpPr txBox="1">
            <a:spLocks noGrp="1"/>
          </p:cNvSpPr>
          <p:nvPr>
            <p:ph type="subTitle" idx="1"/>
          </p:nvPr>
        </p:nvSpPr>
        <p:spPr>
          <a:xfrm>
            <a:off x="825038" y="3220340"/>
            <a:ext cx="7543800" cy="857400"/>
          </a:xfrm>
          <a:prstGeom prst="rect">
            <a:avLst/>
          </a:prstGeom>
        </p:spPr>
        <p:txBody>
          <a:bodyPr spcFirstLastPara="1" wrap="square" lIns="68575" tIns="34275" rIns="68575" bIns="34275" anchor="t" anchorCtr="0">
            <a:noAutofit/>
          </a:bodyPr>
          <a:lstStyle/>
          <a:p>
            <a:pPr marL="0" lvl="0" indent="0" algn="l" rtl="0">
              <a:spcBef>
                <a:spcPts val="900"/>
              </a:spcBef>
              <a:spcAft>
                <a:spcPts val="200"/>
              </a:spcAft>
              <a:buNone/>
            </a:pPr>
            <a:r>
              <a:rPr lang="en" dirty="0"/>
              <a:t>Juvenile Healing to Wellness Court Development and Planning</a:t>
            </a:r>
            <a:endParaRPr dirty="0"/>
          </a:p>
        </p:txBody>
      </p:sp>
      <p:pic>
        <p:nvPicPr>
          <p:cNvPr id="103" name="Google Shape;103;p13"/>
          <p:cNvPicPr preferRelativeResize="0"/>
          <p:nvPr/>
        </p:nvPicPr>
        <p:blipFill>
          <a:blip r:embed="rId3">
            <a:extLst>
              <a:ext uri="{28A0092B-C50C-407E-A947-70E740481C1C}">
                <a14:useLocalDpi xmlns:a14="http://schemas.microsoft.com/office/drawing/2010/main" val="0"/>
              </a:ext>
            </a:extLst>
          </a:blip>
          <a:stretch>
            <a:fillRect/>
          </a:stretch>
        </p:blipFill>
        <p:spPr>
          <a:xfrm>
            <a:off x="7656002" y="3362007"/>
            <a:ext cx="1235607" cy="1305625"/>
          </a:xfrm>
          <a:prstGeom prst="rect">
            <a:avLst/>
          </a:prstGeom>
          <a:noFill/>
          <a:ln>
            <a:noFill/>
          </a:ln>
          <a:effectLst>
            <a:outerShdw blurRad="57150" dist="19050" dir="5400000" algn="bl" rotWithShape="0">
              <a:srgbClr val="000000">
                <a:alpha val="50000"/>
              </a:srgbClr>
            </a:outerShdw>
          </a:effectLst>
        </p:spPr>
      </p:pic>
      <p:sp>
        <p:nvSpPr>
          <p:cNvPr id="104" name="Google Shape;104;p13"/>
          <p:cNvSpPr txBox="1"/>
          <p:nvPr/>
        </p:nvSpPr>
        <p:spPr>
          <a:xfrm>
            <a:off x="825038" y="3862986"/>
            <a:ext cx="6143321" cy="509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dirty="0">
                <a:latin typeface="Calibri"/>
                <a:ea typeface="Calibri"/>
                <a:cs typeface="Calibri"/>
                <a:sym typeface="Calibri"/>
              </a:rPr>
              <a:t>Developed By: </a:t>
            </a:r>
            <a:r>
              <a:rPr lang="en" sz="1200" dirty="0" smtClean="0">
                <a:latin typeface="Calibri"/>
                <a:ea typeface="Calibri"/>
                <a:cs typeface="Calibri"/>
                <a:sym typeface="Calibri"/>
              </a:rPr>
              <a:t> JD Tribal </a:t>
            </a:r>
            <a:r>
              <a:rPr lang="en" sz="1200" dirty="0">
                <a:latin typeface="Calibri"/>
                <a:ea typeface="Calibri"/>
                <a:cs typeface="Calibri"/>
                <a:sym typeface="Calibri"/>
              </a:rPr>
              <a:t>Youth Resource Center</a:t>
            </a:r>
            <a:br>
              <a:rPr lang="en" sz="1200" dirty="0">
                <a:latin typeface="Calibri"/>
                <a:ea typeface="Calibri"/>
                <a:cs typeface="Calibri"/>
                <a:sym typeface="Calibri"/>
              </a:rPr>
            </a:br>
            <a:r>
              <a:rPr lang="en" sz="1200" dirty="0">
                <a:latin typeface="Calibri"/>
                <a:ea typeface="Calibri"/>
                <a:cs typeface="Calibri"/>
                <a:sym typeface="Calibri"/>
              </a:rPr>
              <a:t>Strategic Planning Resource Materials</a:t>
            </a:r>
            <a:endParaRPr sz="1200" dirty="0">
              <a:latin typeface="Calibri"/>
              <a:ea typeface="Calibri"/>
              <a:cs typeface="Calibri"/>
              <a:sym typeface="Calibri"/>
            </a:endParaRPr>
          </a:p>
          <a:p>
            <a:pPr marL="0" lvl="0" indent="0" algn="ctr" rtl="0">
              <a:spcBef>
                <a:spcPts val="0"/>
              </a:spcBef>
              <a:spcAft>
                <a:spcPts val="0"/>
              </a:spcAft>
              <a:buNone/>
            </a:pPr>
            <a:r>
              <a:rPr lang="en-US" sz="1200" dirty="0">
                <a:latin typeface="Calibri"/>
                <a:ea typeface="Calibri"/>
                <a:cs typeface="Calibri"/>
                <a:sym typeface="Calibri"/>
              </a:rPr>
              <a:t>Updated </a:t>
            </a:r>
            <a:r>
              <a:rPr lang="en-US" sz="1200" dirty="0" smtClean="0">
                <a:latin typeface="Calibri"/>
                <a:ea typeface="Calibri"/>
                <a:cs typeface="Calibri"/>
                <a:sym typeface="Calibri"/>
              </a:rPr>
              <a:t>Spring 2021</a:t>
            </a:r>
            <a:br>
              <a:rPr lang="en-US" sz="1200" dirty="0" smtClean="0">
                <a:latin typeface="Calibri"/>
                <a:ea typeface="Calibri"/>
                <a:cs typeface="Calibri"/>
                <a:sym typeface="Calibri"/>
              </a:rPr>
            </a:br>
            <a:r>
              <a:rPr lang="en-US" sz="1200" dirty="0" smtClean="0">
                <a:latin typeface="Calibri"/>
                <a:ea typeface="Calibri"/>
                <a:cs typeface="Calibri"/>
                <a:sym typeface="Calibri"/>
              </a:rPr>
              <a:t>Family Engagement Materials: Kristina Pacheco, LADC and Anna Clough, JD</a:t>
            </a:r>
            <a:endParaRPr sz="1200" dirty="0">
              <a:latin typeface="Calibri"/>
              <a:ea typeface="Calibri"/>
              <a:cs typeface="Calibri"/>
              <a:sym typeface="Calibri"/>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a:t>
            </a:fld>
            <a:endParaRPr lang="en" dirty="0"/>
          </a:p>
        </p:txBody>
      </p:sp>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dirty="0"/>
          </a:p>
        </p:txBody>
      </p:sp>
      <p:sp>
        <p:nvSpPr>
          <p:cNvPr id="3" name="TextBox 2"/>
          <p:cNvSpPr txBox="1"/>
          <p:nvPr/>
        </p:nvSpPr>
        <p:spPr>
          <a:xfrm>
            <a:off x="290409" y="273751"/>
            <a:ext cx="7134934" cy="3046988"/>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Integration of Cultural Ways in the Juvenile Wellness Court</a:t>
            </a:r>
          </a:p>
          <a:p>
            <a:pPr marL="914400" lvl="1"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Ceremony and Ritual</a:t>
            </a:r>
          </a:p>
          <a:p>
            <a:pPr marL="914400" lvl="1"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Tribal Arts</a:t>
            </a:r>
          </a:p>
          <a:p>
            <a:pPr marL="914400" lvl="1"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Ancestral Kinship</a:t>
            </a:r>
          </a:p>
          <a:p>
            <a:pPr marL="914400" lvl="1" indent="-457200">
              <a:buFont typeface="Arial" panose="020B0604020202020204" pitchFamily="34" charset="0"/>
              <a:buChar char="•"/>
            </a:pPr>
            <a:r>
              <a:rPr lang="en-US" sz="3200" dirty="0">
                <a:latin typeface="Calibri" panose="020F0502020204030204" pitchFamily="34" charset="0"/>
                <a:cs typeface="Calibri" panose="020F0502020204030204" pitchFamily="34" charset="0"/>
              </a:rPr>
              <a:t>Traditional Lifeways </a:t>
            </a:r>
          </a:p>
        </p:txBody>
      </p:sp>
      <p:pic>
        <p:nvPicPr>
          <p:cNvPr id="4" name="Picture 6" descr="Dene | The Canadian Encyclopedia"/>
          <p:cNvPicPr>
            <a:picLocks noChangeAspect="1" noChangeArrowheads="1"/>
          </p:cNvPicPr>
          <p:nvPr/>
        </p:nvPicPr>
        <p:blipFill rotWithShape="1">
          <a:blip r:embed="rId2" cstate="hqprint">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t="18495"/>
          <a:stretch/>
        </p:blipFill>
        <p:spPr bwMode="auto">
          <a:xfrm>
            <a:off x="5112467" y="3191767"/>
            <a:ext cx="2206781" cy="11919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Cutout/>
                    </a14:imgEffect>
                  </a14:imgLayer>
                </a14:imgProps>
              </a:ext>
              <a:ext uri="{28A0092B-C50C-407E-A947-70E740481C1C}">
                <a14:useLocalDpi xmlns:a14="http://schemas.microsoft.com/office/drawing/2010/main" val="0"/>
              </a:ext>
            </a:extLst>
          </a:blip>
          <a:stretch>
            <a:fillRect/>
          </a:stretch>
        </p:blipFill>
        <p:spPr>
          <a:xfrm>
            <a:off x="7425343" y="2462906"/>
            <a:ext cx="1209309" cy="2155725"/>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artisticMarker/>
                    </a14:imgEffect>
                  </a14:imgLayer>
                </a14:imgProps>
              </a:ext>
              <a:ext uri="{28A0092B-C50C-407E-A947-70E740481C1C}">
                <a14:useLocalDpi xmlns:a14="http://schemas.microsoft.com/office/drawing/2010/main" val="0"/>
              </a:ext>
            </a:extLst>
          </a:blip>
          <a:stretch>
            <a:fillRect/>
          </a:stretch>
        </p:blipFill>
        <p:spPr>
          <a:xfrm>
            <a:off x="5297968" y="1486147"/>
            <a:ext cx="2619375" cy="1743075"/>
          </a:xfrm>
          <a:prstGeom prst="rect">
            <a:avLst/>
          </a:prstGeom>
        </p:spPr>
      </p:pic>
    </p:spTree>
    <p:extLst>
      <p:ext uri="{BB962C8B-B14F-4D97-AF65-F5344CB8AC3E}">
        <p14:creationId xmlns:p14="http://schemas.microsoft.com/office/powerpoint/2010/main" val="3764084834"/>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B8DFF-1679-4A19-8B0D-92E59AA5FB02}"/>
              </a:ext>
            </a:extLst>
          </p:cNvPr>
          <p:cNvSpPr>
            <a:spLocks noGrp="1"/>
          </p:cNvSpPr>
          <p:nvPr>
            <p:ph type="title"/>
          </p:nvPr>
        </p:nvSpPr>
        <p:spPr/>
        <p:txBody>
          <a:bodyPr/>
          <a:lstStyle/>
          <a:p>
            <a:r>
              <a:rPr lang="en-US" sz="2100" dirty="0"/>
              <a:t>Cultural Modules and Youth Development </a:t>
            </a:r>
          </a:p>
        </p:txBody>
      </p:sp>
      <p:sp>
        <p:nvSpPr>
          <p:cNvPr id="5" name="TextBox 4"/>
          <p:cNvSpPr txBox="1"/>
          <p:nvPr/>
        </p:nvSpPr>
        <p:spPr>
          <a:xfrm>
            <a:off x="590625" y="1356121"/>
            <a:ext cx="8553375" cy="2354491"/>
          </a:xfrm>
          <a:prstGeom prst="rect">
            <a:avLst/>
          </a:prstGeom>
          <a:noFill/>
        </p:spPr>
        <p:txBody>
          <a:bodyPr wrap="square" rtlCol="0">
            <a:spAutoFit/>
          </a:bodyPr>
          <a:lstStyle/>
          <a:p>
            <a:pPr marL="257175" indent="-257175">
              <a:buFont typeface="Arial" panose="020B0604020202020204" pitchFamily="34" charset="0"/>
              <a:buChar char="•"/>
            </a:pPr>
            <a:r>
              <a:rPr lang="en-US" sz="2100" dirty="0">
                <a:latin typeface="Calibri" panose="020F0502020204030204" pitchFamily="34" charset="0"/>
                <a:cs typeface="Calibri" panose="020F0502020204030204" pitchFamily="34" charset="0"/>
                <a:hlinkClick r:id="rId4"/>
              </a:rPr>
              <a:t>Cultural Connectedness </a:t>
            </a:r>
            <a:r>
              <a:rPr lang="en-US" sz="2100" dirty="0" smtClean="0">
                <a:latin typeface="Calibri" panose="020F0502020204030204" pitchFamily="34" charset="0"/>
                <a:cs typeface="Calibri" panose="020F0502020204030204" pitchFamily="34" charset="0"/>
                <a:hlinkClick r:id="rId4"/>
              </a:rPr>
              <a:t>Scale-</a:t>
            </a:r>
            <a:r>
              <a:rPr lang="en-US" sz="2100" dirty="0" smtClean="0">
                <a:latin typeface="Calibri" panose="020F0502020204030204" pitchFamily="34" charset="0"/>
                <a:cs typeface="Calibri" panose="020F0502020204030204" pitchFamily="34" charset="0"/>
              </a:rPr>
              <a:t> developed </a:t>
            </a:r>
            <a:r>
              <a:rPr lang="en-US" sz="2100" dirty="0">
                <a:latin typeface="Calibri" panose="020F0502020204030204" pitchFamily="34" charset="0"/>
                <a:cs typeface="Calibri" panose="020F0502020204030204" pitchFamily="34" charset="0"/>
              </a:rPr>
              <a:t>in Canada by First Nations/Indigenous persons for First </a:t>
            </a:r>
            <a:r>
              <a:rPr lang="en-US" sz="2100" dirty="0" smtClean="0">
                <a:latin typeface="Calibri" panose="020F0502020204030204" pitchFamily="34" charset="0"/>
                <a:cs typeface="Calibri" panose="020F0502020204030204" pitchFamily="34" charset="0"/>
              </a:rPr>
              <a:t>Nations/Indigenous communities. </a:t>
            </a:r>
            <a:endParaRPr lang="en-US" sz="210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en-US" sz="2100" dirty="0">
                <a:latin typeface="Calibri" panose="020F0502020204030204" pitchFamily="34" charset="0"/>
                <a:cs typeface="Calibri" panose="020F0502020204030204" pitchFamily="34" charset="0"/>
              </a:rPr>
              <a:t>29 items with three </a:t>
            </a:r>
            <a:r>
              <a:rPr lang="en-US" sz="2100" dirty="0" smtClean="0">
                <a:latin typeface="Calibri" panose="020F0502020204030204" pitchFamily="34" charset="0"/>
                <a:cs typeface="Calibri" panose="020F0502020204030204" pitchFamily="34" charset="0"/>
              </a:rPr>
              <a:t>sub-scales:</a:t>
            </a:r>
            <a:endParaRPr lang="en-US" sz="2100" dirty="0">
              <a:latin typeface="Calibri" panose="020F0502020204030204" pitchFamily="34" charset="0"/>
              <a:cs typeface="Calibri" panose="020F0502020204030204" pitchFamily="34" charset="0"/>
            </a:endParaRPr>
          </a:p>
          <a:p>
            <a:pPr marL="600075" lvl="1" indent="-257175">
              <a:buFont typeface="Arial" panose="020B0604020202020204" pitchFamily="34" charset="0"/>
              <a:buChar char="•"/>
            </a:pPr>
            <a:r>
              <a:rPr lang="en-US" sz="2100" dirty="0">
                <a:latin typeface="Calibri" panose="020F0502020204030204" pitchFamily="34" charset="0"/>
                <a:cs typeface="Calibri" panose="020F0502020204030204" pitchFamily="34" charset="0"/>
              </a:rPr>
              <a:t>Identity, traditions and spirituality.</a:t>
            </a:r>
          </a:p>
          <a:p>
            <a:pPr marL="600075" lvl="1" indent="-257175">
              <a:buFont typeface="Arial" panose="020B0604020202020204" pitchFamily="34" charset="0"/>
              <a:buChar char="•"/>
            </a:pPr>
            <a:r>
              <a:rPr lang="en-US" sz="2100" dirty="0">
                <a:latin typeface="Calibri" panose="020F0502020204030204" pitchFamily="34" charset="0"/>
                <a:cs typeface="Calibri" panose="020F0502020204030204" pitchFamily="34" charset="0"/>
              </a:rPr>
              <a:t>Indigenous Quantitative Methodological Framework, community and strengths-based approaches are the core of the framework.</a:t>
            </a:r>
            <a:r>
              <a:rPr lang="en-US" sz="2100" baseline="30000" dirty="0">
                <a:latin typeface="Calibri" panose="020F0502020204030204" pitchFamily="34" charset="0"/>
                <a:cs typeface="Calibri" panose="020F0502020204030204" pitchFamily="34" charset="0"/>
              </a:rPr>
              <a:t>1</a:t>
            </a:r>
          </a:p>
          <a:p>
            <a:pPr marL="600075" lvl="1" indent="-257175">
              <a:buFont typeface="Arial" panose="020B0604020202020204" pitchFamily="34" charset="0"/>
              <a:buChar char="•"/>
            </a:pPr>
            <a:r>
              <a:rPr lang="en-US" sz="2100" dirty="0">
                <a:latin typeface="Calibri" panose="020F0502020204030204" pitchFamily="34" charset="0"/>
                <a:cs typeface="Calibri" panose="020F0502020204030204" pitchFamily="34" charset="0"/>
              </a:rPr>
              <a:t>Culture is an important determinant of health for Indigenous peoples.</a:t>
            </a:r>
            <a:r>
              <a:rPr lang="en-US" sz="2100" baseline="30000" dirty="0">
                <a:latin typeface="Calibri" panose="020F0502020204030204" pitchFamily="34" charset="0"/>
                <a:cs typeface="Calibri" panose="020F0502020204030204" pitchFamily="34" charset="0"/>
              </a:rPr>
              <a:t>2</a:t>
            </a:r>
            <a:endParaRPr lang="en-US" sz="2100" dirty="0">
              <a:latin typeface="Calibri" panose="020F0502020204030204" pitchFamily="34" charset="0"/>
              <a:cs typeface="Calibri" panose="020F0502020204030204" pitchFamily="34" charset="0"/>
            </a:endParaRPr>
          </a:p>
        </p:txBody>
      </p:sp>
      <p:sp>
        <p:nvSpPr>
          <p:cNvPr id="6" name="TextBox 5"/>
          <p:cNvSpPr txBox="1"/>
          <p:nvPr/>
        </p:nvSpPr>
        <p:spPr>
          <a:xfrm>
            <a:off x="1111469" y="4114801"/>
            <a:ext cx="7094483" cy="646331"/>
          </a:xfrm>
          <a:prstGeom prst="rect">
            <a:avLst/>
          </a:prstGeom>
          <a:noFill/>
        </p:spPr>
        <p:txBody>
          <a:bodyPr wrap="square" rtlCol="0">
            <a:spAutoFit/>
          </a:bodyPr>
          <a:lstStyle/>
          <a:p>
            <a:pPr marL="171450" indent="-171450" algn="ctr">
              <a:buAutoNum type="arabicPeriod"/>
            </a:pPr>
            <a:r>
              <a:rPr lang="en-US" sz="900" dirty="0"/>
              <a:t>King et al., </a:t>
            </a:r>
            <a:r>
              <a:rPr lang="en-US" sz="900" dirty="0">
                <a:hlinkClick r:id="rId5"/>
              </a:rPr>
              <a:t>Culture is Prevention Project: Adapting the Cultural Connectedness Scale for Multi-Tribal Communities</a:t>
            </a:r>
            <a:r>
              <a:rPr lang="en-US" sz="900" dirty="0"/>
              <a:t>, </a:t>
            </a:r>
            <a:br>
              <a:rPr lang="en-US" sz="900" dirty="0"/>
            </a:br>
            <a:r>
              <a:rPr lang="en-US" sz="900" dirty="0"/>
              <a:t>American Indian and Alaska Native Mental Health Research, Centers for American Indian and Alaska Native Health, Colorado School of Public Health at 110-11</a:t>
            </a:r>
          </a:p>
          <a:p>
            <a:pPr marL="171450" indent="-171450" algn="ctr">
              <a:buAutoNum type="arabicPeriod"/>
            </a:pPr>
            <a:r>
              <a:rPr lang="en-US" sz="900" dirty="0"/>
              <a:t>Id at 119</a:t>
            </a:r>
          </a:p>
        </p:txBody>
      </p:sp>
      <p:sp>
        <p:nvSpPr>
          <p:cNvPr id="3" name="TextBox 2"/>
          <p:cNvSpPr txBox="1"/>
          <p:nvPr/>
        </p:nvSpPr>
        <p:spPr>
          <a:xfrm>
            <a:off x="861391" y="675789"/>
            <a:ext cx="6454011" cy="477054"/>
          </a:xfrm>
          <a:prstGeom prst="rect">
            <a:avLst/>
          </a:prstGeom>
          <a:noFill/>
        </p:spPr>
        <p:txBody>
          <a:bodyPr wrap="none" rtlCol="0">
            <a:spAutoFit/>
          </a:bodyPr>
          <a:lstStyle/>
          <a:p>
            <a:r>
              <a:rPr lang="en-US" sz="2500" b="1" dirty="0">
                <a:latin typeface="Calibri" panose="020F0502020204030204" pitchFamily="34" charset="0"/>
                <a:cs typeface="Calibri" panose="020F0502020204030204" pitchFamily="34" charset="0"/>
              </a:rPr>
              <a:t>How Do We Measure Cultural Connectedness? </a:t>
            </a:r>
          </a:p>
        </p:txBody>
      </p:sp>
    </p:spTree>
    <p:custDataLst>
      <p:tags r:id="rId1"/>
    </p:custDataLst>
    <p:extLst>
      <p:ext uri="{BB962C8B-B14F-4D97-AF65-F5344CB8AC3E}">
        <p14:creationId xmlns:p14="http://schemas.microsoft.com/office/powerpoint/2010/main" val="1953398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B8DFF-1679-4A19-8B0D-92E59AA5FB02}"/>
              </a:ext>
            </a:extLst>
          </p:cNvPr>
          <p:cNvSpPr>
            <a:spLocks noGrp="1"/>
          </p:cNvSpPr>
          <p:nvPr>
            <p:ph type="title"/>
          </p:nvPr>
        </p:nvSpPr>
        <p:spPr/>
        <p:txBody>
          <a:bodyPr/>
          <a:lstStyle/>
          <a:p>
            <a:r>
              <a:rPr lang="en-US" sz="2100" dirty="0"/>
              <a:t>Cultural Modules and Youth Development </a:t>
            </a:r>
          </a:p>
        </p:txBody>
      </p:sp>
      <p:sp>
        <p:nvSpPr>
          <p:cNvPr id="5" name="TextBox 4"/>
          <p:cNvSpPr txBox="1"/>
          <p:nvPr/>
        </p:nvSpPr>
        <p:spPr>
          <a:xfrm>
            <a:off x="862596" y="931600"/>
            <a:ext cx="7800914" cy="2723823"/>
          </a:xfrm>
          <a:prstGeom prst="rect">
            <a:avLst/>
          </a:prstGeom>
          <a:noFill/>
        </p:spPr>
        <p:txBody>
          <a:bodyPr wrap="square" rtlCol="0">
            <a:spAutoFit/>
          </a:bodyPr>
          <a:lstStyle/>
          <a:p>
            <a:pPr marL="257175" indent="-257175">
              <a:buFont typeface="Arial" panose="020B0604020202020204" pitchFamily="34" charset="0"/>
              <a:buChar char="•"/>
            </a:pPr>
            <a:r>
              <a:rPr lang="en-US" sz="2400" b="1" dirty="0">
                <a:latin typeface="Calibri" panose="020F0502020204030204" pitchFamily="34" charset="0"/>
                <a:cs typeface="Calibri" panose="020F0502020204030204" pitchFamily="34" charset="0"/>
              </a:rPr>
              <a:t>Other methods to measure</a:t>
            </a:r>
          </a:p>
          <a:p>
            <a:pPr marL="600075" lvl="1" indent="-257175">
              <a:buFont typeface="Arial" panose="020B0604020202020204" pitchFamily="34" charset="0"/>
              <a:buChar char="•"/>
            </a:pPr>
            <a:r>
              <a:rPr lang="en-US" sz="2100" dirty="0">
                <a:latin typeface="Calibri" panose="020F0502020204030204" pitchFamily="34" charset="0"/>
                <a:cs typeface="Calibri" panose="020F0502020204030204" pitchFamily="34" charset="0"/>
              </a:rPr>
              <a:t>Awareness of Connectedness Scale</a:t>
            </a:r>
          </a:p>
          <a:p>
            <a:pPr marL="942975" lvl="2" indent="-257175">
              <a:buFont typeface="Arial" panose="020B0604020202020204" pitchFamily="34" charset="0"/>
              <a:buChar char="•"/>
            </a:pPr>
            <a:r>
              <a:rPr lang="en-US" sz="2100" dirty="0">
                <a:latin typeface="Calibri" panose="020F0502020204030204" pitchFamily="34" charset="0"/>
                <a:cs typeface="Calibri" panose="020F0502020204030204" pitchFamily="34" charset="0"/>
              </a:rPr>
              <a:t>18 item quantitative assessment.</a:t>
            </a:r>
          </a:p>
          <a:p>
            <a:pPr marL="942975" lvl="2" indent="-257175">
              <a:buFont typeface="Arial" panose="020B0604020202020204" pitchFamily="34" charset="0"/>
              <a:buChar char="•"/>
            </a:pPr>
            <a:r>
              <a:rPr lang="en-US" sz="2100" dirty="0">
                <a:latin typeface="Calibri" panose="020F0502020204030204" pitchFamily="34" charset="0"/>
                <a:cs typeface="Calibri" panose="020F0502020204030204" pitchFamily="34" charset="0"/>
              </a:rPr>
              <a:t>Utility in the study of culture-specific protective factors and as an outcomes measure for behavioral health programs with Native American Youth. </a:t>
            </a:r>
          </a:p>
          <a:p>
            <a:pPr marL="942975" lvl="2" indent="-257175">
              <a:buFont typeface="Arial" panose="020B0604020202020204" pitchFamily="34" charset="0"/>
              <a:buChar char="•"/>
            </a:pPr>
            <a:endParaRPr lang="en-US" sz="2100" dirty="0">
              <a:latin typeface="Calibri" panose="020F0502020204030204" pitchFamily="34" charset="0"/>
              <a:cs typeface="Calibri" panose="020F0502020204030204" pitchFamily="34" charset="0"/>
            </a:endParaRPr>
          </a:p>
          <a:p>
            <a:pPr marL="942975" lvl="2" indent="-257175">
              <a:buFont typeface="Arial" panose="020B0604020202020204" pitchFamily="34" charset="0"/>
              <a:buChar char="•"/>
            </a:pPr>
            <a:r>
              <a:rPr lang="en-US" sz="2100" dirty="0">
                <a:latin typeface="Calibri" panose="020F0502020204030204" pitchFamily="34" charset="0"/>
                <a:cs typeface="Calibri" panose="020F0502020204030204" pitchFamily="34" charset="0"/>
              </a:rPr>
              <a:t>Adaptation is Key. </a:t>
            </a:r>
          </a:p>
        </p:txBody>
      </p:sp>
      <p:sp>
        <p:nvSpPr>
          <p:cNvPr id="6" name="TextBox 5"/>
          <p:cNvSpPr txBox="1"/>
          <p:nvPr/>
        </p:nvSpPr>
        <p:spPr>
          <a:xfrm>
            <a:off x="1111469" y="4114800"/>
            <a:ext cx="7094483" cy="369332"/>
          </a:xfrm>
          <a:prstGeom prst="rect">
            <a:avLst/>
          </a:prstGeom>
          <a:noFill/>
        </p:spPr>
        <p:txBody>
          <a:bodyPr wrap="square" rtlCol="0">
            <a:spAutoFit/>
          </a:bodyPr>
          <a:lstStyle/>
          <a:p>
            <a:pPr marL="171450" indent="-171450" algn="ctr">
              <a:buAutoNum type="arabicPeriod"/>
            </a:pPr>
            <a:r>
              <a:rPr lang="en-US" sz="900" dirty="0" err="1"/>
              <a:t>Mohatt</a:t>
            </a:r>
            <a:r>
              <a:rPr lang="en-US" sz="900" dirty="0"/>
              <a:t> et al., </a:t>
            </a:r>
            <a:r>
              <a:rPr lang="en-US" sz="900" dirty="0">
                <a:hlinkClick r:id="rId4"/>
              </a:rPr>
              <a:t>Assessment of Awareness of Connectedness as a Culturally-based Protective Factor for Alaska Native Youth</a:t>
            </a:r>
            <a:r>
              <a:rPr lang="en-US" sz="900" dirty="0"/>
              <a:t>, Culture Divers Ethnic Minor </a:t>
            </a:r>
            <a:r>
              <a:rPr lang="en-US" sz="900" dirty="0" err="1"/>
              <a:t>Psychol</a:t>
            </a:r>
            <a:r>
              <a:rPr lang="en-US" sz="900" dirty="0"/>
              <a:t>, 2012.  </a:t>
            </a:r>
          </a:p>
        </p:txBody>
      </p:sp>
    </p:spTree>
    <p:custDataLst>
      <p:tags r:id="rId1"/>
    </p:custDataLst>
    <p:extLst>
      <p:ext uri="{BB962C8B-B14F-4D97-AF65-F5344CB8AC3E}">
        <p14:creationId xmlns:p14="http://schemas.microsoft.com/office/powerpoint/2010/main" val="2338479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Tribal Family Engagement</a:t>
            </a: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dirty="0"/>
          </a:p>
        </p:txBody>
      </p:sp>
      <p:sp>
        <p:nvSpPr>
          <p:cNvPr id="5" name="TextBox 4"/>
          <p:cNvSpPr txBox="1"/>
          <p:nvPr/>
        </p:nvSpPr>
        <p:spPr>
          <a:xfrm>
            <a:off x="262438" y="1303052"/>
            <a:ext cx="8596640" cy="3847207"/>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Family engagement is natural within Tribal communities through culturally motivated events, customs, or practices.</a:t>
            </a:r>
            <a:r>
              <a:rPr lang="en-US" sz="1800" baseline="30000" dirty="0">
                <a:latin typeface="Calibri" panose="020F0502020204030204" pitchFamily="34" charset="0"/>
                <a:cs typeface="Calibri" panose="020F0502020204030204" pitchFamily="34" charset="0"/>
              </a:rPr>
              <a:t>1</a:t>
            </a:r>
            <a:r>
              <a:rPr lang="en-US" sz="1800" dirty="0">
                <a:latin typeface="Calibri" panose="020F0502020204030204" pitchFamily="34" charset="0"/>
                <a:cs typeface="Calibri" panose="020F0502020204030204" pitchFamily="34" charset="0"/>
              </a:rPr>
              <a:t> </a:t>
            </a:r>
          </a:p>
          <a:p>
            <a:endParaRPr lang="en-US" sz="18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Traditionally, families </a:t>
            </a:r>
            <a:r>
              <a:rPr lang="en-US" sz="1800" dirty="0" smtClean="0">
                <a:latin typeface="Calibri" panose="020F0502020204030204" pitchFamily="34" charset="0"/>
                <a:cs typeface="Calibri" panose="020F0502020204030204" pitchFamily="34" charset="0"/>
              </a:rPr>
              <a:t>have been essential </a:t>
            </a:r>
            <a:r>
              <a:rPr lang="en-US" sz="1800" dirty="0">
                <a:latin typeface="Calibri" panose="020F0502020204030204" pitchFamily="34" charset="0"/>
                <a:cs typeface="Calibri" panose="020F0502020204030204" pitchFamily="34" charset="0"/>
              </a:rPr>
              <a:t>to the survival, well-being, and livelihood of tribal communities and </a:t>
            </a:r>
            <a:r>
              <a:rPr lang="en-US" sz="1800" dirty="0" smtClean="0">
                <a:latin typeface="Calibri" panose="020F0502020204030204" pitchFamily="34" charset="0"/>
                <a:cs typeface="Calibri" panose="020F0502020204030204" pitchFamily="34" charset="0"/>
              </a:rPr>
              <a:t>have served </a:t>
            </a:r>
            <a:r>
              <a:rPr lang="en-US" sz="1800" dirty="0">
                <a:latin typeface="Calibri" panose="020F0502020204030204" pitchFamily="34" charset="0"/>
                <a:cs typeface="Calibri" panose="020F0502020204030204" pitchFamily="34" charset="0"/>
              </a:rPr>
              <a:t>many roles in the community such as:</a:t>
            </a:r>
            <a:r>
              <a:rPr lang="en-US" sz="1800" baseline="30000" dirty="0">
                <a:latin typeface="Calibri" panose="020F0502020204030204" pitchFamily="34" charset="0"/>
                <a:cs typeface="Calibri" panose="020F0502020204030204" pitchFamily="34" charset="0"/>
              </a:rPr>
              <a:t>2</a:t>
            </a:r>
            <a:endParaRPr lang="en-US" sz="1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Decision-makers</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Protectors</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Teachers</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Hunters</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Gatherers</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Keepers of customary practices</a:t>
            </a:r>
          </a:p>
          <a:p>
            <a:pPr marL="742950" lvl="1" indent="-285750">
              <a:buFont typeface="Arial" panose="020B0604020202020204" pitchFamily="34" charset="0"/>
              <a:buChar char="•"/>
            </a:pPr>
            <a:r>
              <a:rPr lang="en-US" sz="1800" dirty="0">
                <a:latin typeface="Calibri" panose="020F0502020204030204" pitchFamily="34" charset="0"/>
                <a:cs typeface="Calibri" panose="020F0502020204030204" pitchFamily="34" charset="0"/>
              </a:rPr>
              <a:t>Caregivers of elders and children</a:t>
            </a:r>
          </a:p>
          <a:p>
            <a:pPr marL="742950" lvl="1" indent="-285750">
              <a:buFont typeface="Arial" panose="020B0604020202020204" pitchFamily="34" charset="0"/>
              <a:buChar char="•"/>
            </a:pPr>
            <a:endParaRPr lang="en-US" dirty="0"/>
          </a:p>
          <a:p>
            <a:pPr lvl="1"/>
            <a:endParaRPr lang="en-US" dirty="0"/>
          </a:p>
        </p:txBody>
      </p:sp>
      <p:sp>
        <p:nvSpPr>
          <p:cNvPr id="6" name="TextBox 3"/>
          <p:cNvSpPr txBox="1"/>
          <p:nvPr/>
        </p:nvSpPr>
        <p:spPr>
          <a:xfrm>
            <a:off x="4992413" y="4136953"/>
            <a:ext cx="461404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buAutoNum type="arabicPeriod"/>
            </a:pPr>
            <a:r>
              <a:rPr lang="en-US" sz="1000" dirty="0" smtClean="0"/>
              <a:t>National Indian Child Welfare Association, “</a:t>
            </a:r>
            <a:r>
              <a:rPr lang="en-US" sz="1000" dirty="0" smtClean="0">
                <a:hlinkClick r:id="rId2"/>
              </a:rPr>
              <a:t>Traditional Family Engagement</a:t>
            </a:r>
            <a:r>
              <a:rPr lang="en-US" sz="1000" dirty="0" smtClean="0"/>
              <a:t>,” Tribal Best Practices A Toolkit with Best Practices, Research, and Resources.</a:t>
            </a:r>
          </a:p>
          <a:p>
            <a:pPr marL="228600" indent="-228600">
              <a:buAutoNum type="arabicPeriod"/>
            </a:pPr>
            <a:r>
              <a:rPr lang="en-US" sz="1000" dirty="0" smtClean="0"/>
              <a:t>Ibid.  </a:t>
            </a:r>
            <a:endParaRPr lang="en-US" sz="1000" dirty="0"/>
          </a:p>
        </p:txBody>
      </p:sp>
    </p:spTree>
    <p:extLst>
      <p:ext uri="{BB962C8B-B14F-4D97-AF65-F5344CB8AC3E}">
        <p14:creationId xmlns:p14="http://schemas.microsoft.com/office/powerpoint/2010/main" val="3526889477"/>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dirty="0"/>
          </a:p>
        </p:txBody>
      </p:sp>
      <p:sp>
        <p:nvSpPr>
          <p:cNvPr id="3" name="TextBox 2"/>
          <p:cNvSpPr txBox="1"/>
          <p:nvPr/>
        </p:nvSpPr>
        <p:spPr>
          <a:xfrm>
            <a:off x="56091" y="637340"/>
            <a:ext cx="6290495" cy="3847207"/>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Calibri" panose="020F0502020204030204" pitchFamily="34" charset="0"/>
                <a:cs typeface="Calibri" panose="020F0502020204030204" pitchFamily="34" charset="0"/>
              </a:rPr>
              <a:t>Family and caregiver engagement is critical to the success of the JHWC. </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Consideration is given to address critical needs and celebrate existing strengths/success. </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Adherence to applicable laws and policy that entail parental consent. </a:t>
            </a:r>
          </a:p>
          <a:p>
            <a:pPr marL="742950" lvl="1"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Engagement with families to ensure </a:t>
            </a:r>
            <a:r>
              <a:rPr lang="en-US" sz="2400" dirty="0" smtClean="0">
                <a:latin typeface="Calibri" panose="020F0502020204030204" pitchFamily="34" charset="0"/>
                <a:cs typeface="Calibri" panose="020F0502020204030204" pitchFamily="34" charset="0"/>
              </a:rPr>
              <a:t>youth can access </a:t>
            </a:r>
            <a:r>
              <a:rPr lang="en-US" sz="2400" dirty="0">
                <a:latin typeface="Calibri" panose="020F0502020204030204" pitchFamily="34" charset="0"/>
                <a:cs typeface="Calibri" panose="020F0502020204030204" pitchFamily="34" charset="0"/>
              </a:rPr>
              <a:t>required/needed services.  </a:t>
            </a:r>
          </a:p>
          <a:p>
            <a:pPr marL="285750" indent="-285750">
              <a:buFont typeface="Arial" panose="020B0604020202020204" pitchFamily="34" charset="0"/>
              <a:buChar char="•"/>
            </a:pPr>
            <a:endParaRPr lang="en-US" sz="2800"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165682" y="1493770"/>
            <a:ext cx="2845797" cy="2134348"/>
          </a:xfrm>
          <a:prstGeom prst="rect">
            <a:avLst/>
          </a:prstGeom>
        </p:spPr>
      </p:pic>
    </p:spTree>
    <p:extLst>
      <p:ext uri="{BB962C8B-B14F-4D97-AF65-F5344CB8AC3E}">
        <p14:creationId xmlns:p14="http://schemas.microsoft.com/office/powerpoint/2010/main" val="3209894065"/>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dirty="0"/>
          </a:p>
        </p:txBody>
      </p:sp>
      <p:sp>
        <p:nvSpPr>
          <p:cNvPr id="3" name="TextBox 2"/>
          <p:cNvSpPr txBox="1"/>
          <p:nvPr/>
        </p:nvSpPr>
        <p:spPr>
          <a:xfrm>
            <a:off x="295514" y="512081"/>
            <a:ext cx="7621829" cy="5139869"/>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Wellness Court teams work together to address individual and known community risk factors.</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AI/AN families and youth may face challenges: </a:t>
            </a:r>
          </a:p>
          <a:p>
            <a:pPr marL="742950" lvl="1"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Educational Attainment, Gaps in Achievement, Attendance, and Post-Secondary Readiness.</a:t>
            </a:r>
            <a:r>
              <a:rPr lang="en-US" sz="2200" baseline="30000" dirty="0">
                <a:latin typeface="Calibri" panose="020F0502020204030204" pitchFamily="34" charset="0"/>
                <a:cs typeface="Calibri" panose="020F0502020204030204" pitchFamily="34" charset="0"/>
              </a:rPr>
              <a:t>1</a:t>
            </a:r>
            <a:endParaRPr lang="en-US" sz="22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Poverty</a:t>
            </a:r>
          </a:p>
          <a:p>
            <a:pPr marL="1200150" lvl="2"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Homelessness</a:t>
            </a:r>
            <a:r>
              <a:rPr lang="en-US" sz="2200" baseline="30000" dirty="0">
                <a:latin typeface="Calibri" panose="020F0502020204030204" pitchFamily="34" charset="0"/>
                <a:cs typeface="Calibri" panose="020F0502020204030204" pitchFamily="34" charset="0"/>
              </a:rPr>
              <a:t>2</a:t>
            </a:r>
            <a:endParaRPr lang="en-US" sz="2200" dirty="0">
              <a:latin typeface="Calibri" panose="020F0502020204030204" pitchFamily="34" charset="0"/>
              <a:cs typeface="Calibri" panose="020F0502020204030204" pitchFamily="34" charset="0"/>
            </a:endParaRPr>
          </a:p>
          <a:p>
            <a:pPr marL="1200150" lvl="2"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Lack of critical resources</a:t>
            </a:r>
          </a:p>
          <a:p>
            <a:pPr marL="1200150" lvl="2"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Lack of employment opportunities in the local </a:t>
            </a:r>
            <a:r>
              <a:rPr lang="en-US" sz="2200" dirty="0" smtClean="0">
                <a:latin typeface="Calibri" panose="020F0502020204030204" pitchFamily="34" charset="0"/>
                <a:cs typeface="Calibri" panose="020F0502020204030204" pitchFamily="34" charset="0"/>
              </a:rPr>
              <a:t>area </a:t>
            </a:r>
            <a:endParaRPr lang="en-US" sz="22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Health Disparities</a:t>
            </a:r>
          </a:p>
          <a:p>
            <a:pPr lvl="2"/>
            <a:endParaRPr lang="en-US" sz="2400" dirty="0"/>
          </a:p>
          <a:p>
            <a:pPr lvl="2"/>
            <a:endParaRPr lang="en-US" sz="2800" dirty="0"/>
          </a:p>
          <a:p>
            <a:pPr marL="1200150" lvl="2"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3902" y="2192691"/>
            <a:ext cx="1460222" cy="973481"/>
          </a:xfrm>
          <a:prstGeom prst="rect">
            <a:avLst/>
          </a:prstGeom>
        </p:spPr>
      </p:pic>
      <p:sp>
        <p:nvSpPr>
          <p:cNvPr id="5" name="TextBox 4"/>
          <p:cNvSpPr txBox="1"/>
          <p:nvPr/>
        </p:nvSpPr>
        <p:spPr>
          <a:xfrm>
            <a:off x="745984" y="4085895"/>
            <a:ext cx="741735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gn="ctr">
              <a:buAutoNum type="arabicPeriod"/>
            </a:pPr>
            <a:r>
              <a:rPr lang="en-US" sz="1200" dirty="0" err="1" smtClean="0"/>
              <a:t>Englert</a:t>
            </a:r>
            <a:r>
              <a:rPr lang="en-US" sz="1200" dirty="0" smtClean="0"/>
              <a:t> et al., “</a:t>
            </a:r>
            <a:r>
              <a:rPr lang="en-US" sz="1200" dirty="0" smtClean="0">
                <a:hlinkClick r:id="rId3"/>
              </a:rPr>
              <a:t>Guide to Conducting a Needs Assessment for American Indian Students</a:t>
            </a:r>
            <a:r>
              <a:rPr lang="en-US" sz="1200" dirty="0" smtClean="0"/>
              <a:t>,” </a:t>
            </a:r>
            <a:r>
              <a:rPr lang="en-US" sz="1200" dirty="0"/>
              <a:t>Institute of Education </a:t>
            </a:r>
            <a:r>
              <a:rPr lang="en-US" sz="1200" dirty="0" smtClean="0"/>
              <a:t>Sciences, 2020 at 1.</a:t>
            </a:r>
          </a:p>
          <a:p>
            <a:pPr marL="228600" indent="-228600" algn="ctr">
              <a:buAutoNum type="arabicPeriod"/>
            </a:pPr>
            <a:r>
              <a:rPr lang="en-US" sz="1200" dirty="0" smtClean="0"/>
              <a:t>Ernst et al, </a:t>
            </a:r>
            <a:r>
              <a:rPr lang="en-US" sz="1200" dirty="0" smtClean="0">
                <a:hlinkClick r:id="rId4"/>
              </a:rPr>
              <a:t>Environmental Scan Summary Report</a:t>
            </a:r>
            <a:r>
              <a:rPr lang="en-US" sz="1200" dirty="0" smtClean="0"/>
              <a:t>, Native American Center for Excellence, 2008 at 10. </a:t>
            </a:r>
            <a:endParaRPr lang="en-US" sz="1200" dirty="0"/>
          </a:p>
        </p:txBody>
      </p:sp>
    </p:spTree>
    <p:extLst>
      <p:ext uri="{BB962C8B-B14F-4D97-AF65-F5344CB8AC3E}">
        <p14:creationId xmlns:p14="http://schemas.microsoft.com/office/powerpoint/2010/main" val="2676969140"/>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dirty="0"/>
          </a:p>
        </p:txBody>
      </p:sp>
      <p:sp>
        <p:nvSpPr>
          <p:cNvPr id="5" name="TextBox 4"/>
          <p:cNvSpPr txBox="1"/>
          <p:nvPr/>
        </p:nvSpPr>
        <p:spPr>
          <a:xfrm>
            <a:off x="304800" y="209973"/>
            <a:ext cx="8280661" cy="6155531"/>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Parent and Family Involvement with Youth in the Tribal Juvenile Justice System, (McKay et al., 2014)-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Limited by practical constraints- competing commitments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Scarce resources</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Mistrust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Lack of effective communication between parents and those who teach and serve their children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Perceptions of parenting deficiencies by youth-serving </a:t>
            </a:r>
            <a:r>
              <a:rPr lang="en-US" sz="2200" dirty="0" smtClean="0">
                <a:latin typeface="Calibri" panose="020F0502020204030204" pitchFamily="34" charset="0"/>
                <a:cs typeface="Calibri" panose="020F0502020204030204" pitchFamily="34" charset="0"/>
              </a:rPr>
              <a:t>teachers/staff</a:t>
            </a:r>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Parent perceptions of mainstream services that lack cultural relevance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Feelings of being unwelcome, blamed, or discomfort with the juvenile justice </a:t>
            </a:r>
            <a:r>
              <a:rPr lang="en-US" sz="2200" dirty="0" smtClean="0">
                <a:latin typeface="Calibri" panose="020F0502020204030204" pitchFamily="34" charset="0"/>
                <a:cs typeface="Calibri" panose="020F0502020204030204" pitchFamily="34" charset="0"/>
              </a:rPr>
              <a:t>system  </a:t>
            </a:r>
            <a:endParaRPr lang="en-US" sz="2200" dirty="0">
              <a:latin typeface="Calibri" panose="020F0502020204030204" pitchFamily="34" charset="0"/>
              <a:cs typeface="Calibri" panose="020F0502020204030204" pitchFamily="34" charset="0"/>
            </a:endParaRPr>
          </a:p>
          <a:p>
            <a:pPr lvl="2"/>
            <a:endParaRPr lang="en-US" sz="2400" dirty="0"/>
          </a:p>
          <a:p>
            <a:pPr lvl="2"/>
            <a:endParaRPr lang="en-US" sz="2800" dirty="0"/>
          </a:p>
          <a:p>
            <a:pPr marL="1200150" lvl="2"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3" name="Rectangle 2"/>
          <p:cNvSpPr/>
          <p:nvPr/>
        </p:nvSpPr>
        <p:spPr>
          <a:xfrm>
            <a:off x="5144814" y="4290841"/>
            <a:ext cx="3999186" cy="553998"/>
          </a:xfrm>
          <a:prstGeom prst="rect">
            <a:avLst/>
          </a:prstGeom>
        </p:spPr>
        <p:txBody>
          <a:bodyPr wrap="square">
            <a:spAutoFit/>
          </a:bodyPr>
          <a:lstStyle/>
          <a:p>
            <a:r>
              <a:rPr lang="en-US" sz="1000" dirty="0"/>
              <a:t>McKay et al., “</a:t>
            </a:r>
            <a:r>
              <a:rPr lang="en-US" sz="1000" dirty="0">
                <a:hlinkClick r:id="rId2"/>
              </a:rPr>
              <a:t>Parent and Family Involvement with Youth in the Tribal Juvenile Justice System: Perspectives from OJJDP’s Tribal Green Reentry Initiative</a:t>
            </a:r>
            <a:r>
              <a:rPr lang="en-US" sz="1000" dirty="0"/>
              <a:t>,” RTI International, 2014</a:t>
            </a:r>
          </a:p>
        </p:txBody>
      </p:sp>
    </p:spTree>
    <p:extLst>
      <p:ext uri="{BB962C8B-B14F-4D97-AF65-F5344CB8AC3E}">
        <p14:creationId xmlns:p14="http://schemas.microsoft.com/office/powerpoint/2010/main" val="4146817413"/>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dirty="0"/>
          </a:p>
        </p:txBody>
      </p:sp>
      <p:sp>
        <p:nvSpPr>
          <p:cNvPr id="3" name="TextBox 2"/>
          <p:cNvSpPr txBox="1"/>
          <p:nvPr/>
        </p:nvSpPr>
        <p:spPr>
          <a:xfrm>
            <a:off x="-424883" y="432703"/>
            <a:ext cx="7126137" cy="4278094"/>
          </a:xfrm>
          <a:prstGeom prst="rect">
            <a:avLst/>
          </a:prstGeom>
          <a:noFill/>
        </p:spPr>
        <p:txBody>
          <a:bodyPr wrap="square" rtlCol="0">
            <a:spAutoFit/>
          </a:bodyPr>
          <a:lstStyle/>
          <a:p>
            <a:r>
              <a:rPr lang="en-US" sz="2400" b="1" dirty="0" smtClean="0">
                <a:latin typeface="Calibri" panose="020F0502020204030204" pitchFamily="34" charset="0"/>
                <a:cs typeface="Calibri" panose="020F0502020204030204" pitchFamily="34" charset="0"/>
              </a:rPr>
              <a:t>       Suggested </a:t>
            </a:r>
            <a:r>
              <a:rPr lang="en-US" sz="2400" b="1" dirty="0">
                <a:latin typeface="Calibri" panose="020F0502020204030204" pitchFamily="34" charset="0"/>
                <a:cs typeface="Calibri" panose="020F0502020204030204" pitchFamily="34" charset="0"/>
              </a:rPr>
              <a:t>findings in Juvenile Treatment.</a:t>
            </a:r>
            <a:r>
              <a:rPr lang="en-US" sz="2400" b="1" baseline="30000" dirty="0">
                <a:latin typeface="Calibri" panose="020F0502020204030204" pitchFamily="34" charset="0"/>
                <a:cs typeface="Calibri" panose="020F0502020204030204" pitchFamily="34" charset="0"/>
              </a:rPr>
              <a:t>1</a:t>
            </a:r>
            <a:endParaRPr lang="en-US" sz="2400" b="1" dirty="0">
              <a:latin typeface="Calibri" panose="020F0502020204030204" pitchFamily="34" charset="0"/>
              <a:cs typeface="Calibri" panose="020F0502020204030204" pitchFamily="34" charset="0"/>
            </a:endParaRPr>
          </a:p>
          <a:p>
            <a:pPr marL="914400" lvl="1"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Family engagement counteracts barriers and risk factors. </a:t>
            </a:r>
          </a:p>
          <a:p>
            <a:pPr marL="914400" lvl="1"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Increased caregiver attendance lessens youth absence from school, missed treatment sessions, </a:t>
            </a:r>
            <a:r>
              <a:rPr lang="en-US" sz="2400" dirty="0" smtClean="0">
                <a:latin typeface="Calibri" panose="020F0502020204030204" pitchFamily="34" charset="0"/>
                <a:cs typeface="Calibri" panose="020F0502020204030204" pitchFamily="34" charset="0"/>
              </a:rPr>
              <a:t>lowers </a:t>
            </a:r>
            <a:r>
              <a:rPr lang="en-US" sz="2400" dirty="0">
                <a:latin typeface="Calibri" panose="020F0502020204030204" pitchFamily="34" charset="0"/>
                <a:cs typeface="Calibri" panose="020F0502020204030204" pitchFamily="34" charset="0"/>
              </a:rPr>
              <a:t>application of sanctions. </a:t>
            </a:r>
          </a:p>
          <a:p>
            <a:pPr marL="914400" lvl="1"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Family engagement + Contingency Management more successful than Contingency Management </a:t>
            </a:r>
            <a:r>
              <a:rPr lang="en-US" sz="2400" dirty="0" smtClean="0">
                <a:latin typeface="Calibri" panose="020F0502020204030204" pitchFamily="34" charset="0"/>
                <a:cs typeface="Calibri" panose="020F0502020204030204" pitchFamily="34" charset="0"/>
              </a:rPr>
              <a:t>alone.</a:t>
            </a:r>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pic>
        <p:nvPicPr>
          <p:cNvPr id="8" name="Picture 7">
            <a:extLst>
              <a:ext uri="{FF2B5EF4-FFF2-40B4-BE49-F238E27FC236}">
                <a16:creationId xmlns:a16="http://schemas.microsoft.com/office/drawing/2014/main" id="{1476AA69-A5BC-42DC-8556-EA82F3CA4004}"/>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6701254" y="1090694"/>
            <a:ext cx="2221584" cy="2962112"/>
          </a:xfrm>
          <a:prstGeom prst="rect">
            <a:avLst/>
          </a:prstGeom>
        </p:spPr>
      </p:pic>
      <p:sp>
        <p:nvSpPr>
          <p:cNvPr id="5" name="TextBox 4"/>
          <p:cNvSpPr txBox="1"/>
          <p:nvPr/>
        </p:nvSpPr>
        <p:spPr>
          <a:xfrm>
            <a:off x="375241" y="4219434"/>
            <a:ext cx="7785827" cy="45877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smtClean="0"/>
              <a:t>Harris et al., “Engage, Involve, Empower, Family Engagement in Juvenile Drug Treatment Courts,” NCJFCJ National Center for Mental Health and Juvenile Justice,  </a:t>
            </a:r>
            <a:endParaRPr lang="en-US" sz="1200" dirty="0"/>
          </a:p>
        </p:txBody>
      </p:sp>
    </p:spTree>
    <p:extLst>
      <p:ext uri="{BB962C8B-B14F-4D97-AF65-F5344CB8AC3E}">
        <p14:creationId xmlns:p14="http://schemas.microsoft.com/office/powerpoint/2010/main" val="3784193698"/>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dirty="0"/>
          </a:p>
        </p:txBody>
      </p:sp>
      <p:sp>
        <p:nvSpPr>
          <p:cNvPr id="3" name="TextBox 2"/>
          <p:cNvSpPr txBox="1"/>
          <p:nvPr/>
        </p:nvSpPr>
        <p:spPr>
          <a:xfrm>
            <a:off x="568959" y="614884"/>
            <a:ext cx="8291150" cy="4278094"/>
          </a:xfrm>
          <a:prstGeom prst="rect">
            <a:avLst/>
          </a:prstGeom>
          <a:noFill/>
        </p:spPr>
        <p:txBody>
          <a:bodyPr wrap="square" rtlCol="0">
            <a:spAutoFit/>
          </a:bodyPr>
          <a:lstStyle/>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Inclusion of not only the biological, but extended family and recognized community members.</a:t>
            </a:r>
            <a:r>
              <a:rPr lang="en-US" sz="2400" baseline="30000" dirty="0">
                <a:latin typeface="Calibri" panose="020F0502020204030204" pitchFamily="34" charset="0"/>
                <a:cs typeface="Calibri" panose="020F0502020204030204" pitchFamily="34" charset="0"/>
              </a:rPr>
              <a:t>1</a:t>
            </a:r>
            <a:r>
              <a:rPr lang="en-US" sz="2400" dirty="0">
                <a:latin typeface="Calibri" panose="020F0502020204030204" pitchFamily="34" charset="0"/>
                <a:cs typeface="Calibri" panose="020F0502020204030204" pitchFamily="34" charset="0"/>
              </a:rPr>
              <a:t> </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Tribal communities often have:</a:t>
            </a:r>
          </a:p>
          <a:p>
            <a:pPr marL="914400" lvl="1"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Stronger extended family networks/prevalent extended family.</a:t>
            </a:r>
          </a:p>
          <a:p>
            <a:pPr marL="914400" lvl="1"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Intergenerational living arrangements. </a:t>
            </a:r>
          </a:p>
          <a:p>
            <a:pPr marL="914400" lvl="1"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Aunts, uncles, cousins and siblings have all been shown to influence Tribal youth substance abuse or abstinence from substance abuse.</a:t>
            </a:r>
            <a:r>
              <a:rPr lang="en-US" sz="2400" baseline="30000" dirty="0">
                <a:latin typeface="Calibri" panose="020F0502020204030204" pitchFamily="34" charset="0"/>
                <a:cs typeface="Calibri" panose="020F0502020204030204" pitchFamily="34" charset="0"/>
              </a:rPr>
              <a:t>2</a:t>
            </a:r>
            <a:r>
              <a:rPr lang="en-US" sz="24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endParaRPr lang="en-US" sz="2800" dirty="0"/>
          </a:p>
        </p:txBody>
      </p:sp>
      <p:sp>
        <p:nvSpPr>
          <p:cNvPr id="4" name="TextBox 4"/>
          <p:cNvSpPr txBox="1"/>
          <p:nvPr/>
        </p:nvSpPr>
        <p:spPr>
          <a:xfrm>
            <a:off x="379440" y="4065080"/>
            <a:ext cx="8029903"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1. McKay et al., “</a:t>
            </a:r>
            <a:r>
              <a:rPr lang="en-US" sz="1000" dirty="0" smtClean="0">
                <a:hlinkClick r:id="rId2"/>
              </a:rPr>
              <a:t>Parent and Family Involvement with Youth in the Tribal Juvenile Justice System: Perspectives from OJJDP’s Tribal Green Reentry Initiative</a:t>
            </a:r>
            <a:r>
              <a:rPr lang="en-US" sz="1000" dirty="0" smtClean="0"/>
              <a:t>,” RTI International, 2014</a:t>
            </a:r>
          </a:p>
          <a:p>
            <a:r>
              <a:rPr lang="en-US" sz="1000" dirty="0" smtClean="0"/>
              <a:t>2. Ibid.</a:t>
            </a:r>
            <a:endParaRPr lang="en-US" sz="1000" dirty="0"/>
          </a:p>
        </p:txBody>
      </p:sp>
    </p:spTree>
    <p:extLst>
      <p:ext uri="{BB962C8B-B14F-4D97-AF65-F5344CB8AC3E}">
        <p14:creationId xmlns:p14="http://schemas.microsoft.com/office/powerpoint/2010/main" val="3218474674"/>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dirty="0"/>
          </a:p>
        </p:txBody>
      </p:sp>
      <p:sp>
        <p:nvSpPr>
          <p:cNvPr id="3" name="TextBox 2"/>
          <p:cNvSpPr txBox="1"/>
          <p:nvPr/>
        </p:nvSpPr>
        <p:spPr>
          <a:xfrm>
            <a:off x="148131" y="191185"/>
            <a:ext cx="6626439" cy="3970318"/>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Generally,</a:t>
            </a:r>
          </a:p>
          <a:p>
            <a:pPr marL="457200" indent="-457200">
              <a:buFont typeface="Arial" panose="020B0604020202020204" pitchFamily="34" charset="0"/>
              <a:buChar char="•"/>
            </a:pPr>
            <a:r>
              <a:rPr lang="en-US" sz="2800" dirty="0">
                <a:latin typeface="Calibri" panose="020F0502020204030204" pitchFamily="34" charset="0"/>
                <a:cs typeface="Calibri" panose="020F0502020204030204" pitchFamily="34" charset="0"/>
              </a:rPr>
              <a:t>Improved </a:t>
            </a:r>
            <a:r>
              <a:rPr lang="en-US" sz="2800" u="sng" dirty="0">
                <a:latin typeface="Calibri" panose="020F0502020204030204" pitchFamily="34" charset="0"/>
                <a:cs typeface="Calibri" panose="020F0502020204030204" pitchFamily="34" charset="0"/>
              </a:rPr>
              <a:t>communication</a:t>
            </a:r>
            <a:r>
              <a:rPr lang="en-US" sz="2800" dirty="0">
                <a:latin typeface="Calibri" panose="020F0502020204030204" pitchFamily="34" charset="0"/>
                <a:cs typeface="Calibri" panose="020F0502020204030204" pitchFamily="34" charset="0"/>
              </a:rPr>
              <a:t> between youth-serving staff (including program staff and justice system employees) and parents or guardians. </a:t>
            </a:r>
          </a:p>
          <a:p>
            <a:pPr marL="457200" indent="-457200">
              <a:buFont typeface="Arial" panose="020B0604020202020204" pitchFamily="34" charset="0"/>
              <a:buChar char="•"/>
            </a:pPr>
            <a:r>
              <a:rPr lang="en-US" sz="2800" u="sng" dirty="0">
                <a:latin typeface="Calibri" panose="020F0502020204030204" pitchFamily="34" charset="0"/>
                <a:cs typeface="Calibri" panose="020F0502020204030204" pitchFamily="34" charset="0"/>
              </a:rPr>
              <a:t>Whole family approach </a:t>
            </a:r>
            <a:r>
              <a:rPr lang="en-US" sz="2800" dirty="0">
                <a:latin typeface="Calibri" panose="020F0502020204030204" pitchFamily="34" charset="0"/>
                <a:cs typeface="Calibri" panose="020F0502020204030204" pitchFamily="34" charset="0"/>
              </a:rPr>
              <a:t>to programming that engages parents, siblings, grandparents, and extended family members. </a:t>
            </a:r>
          </a:p>
        </p:txBody>
      </p:sp>
      <p:pic>
        <p:nvPicPr>
          <p:cNvPr id="5" name="Picture 4">
            <a:extLst>
              <a:ext uri="{FF2B5EF4-FFF2-40B4-BE49-F238E27FC236}">
                <a16:creationId xmlns:a16="http://schemas.microsoft.com/office/drawing/2014/main" id="{505552E8-79D0-4B37-8167-2E11F4CCA445}"/>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6774570" y="1790936"/>
            <a:ext cx="2082171" cy="1561628"/>
          </a:xfrm>
          <a:prstGeom prst="rect">
            <a:avLst/>
          </a:prstGeom>
        </p:spPr>
      </p:pic>
      <p:sp>
        <p:nvSpPr>
          <p:cNvPr id="6" name="TextBox 4"/>
          <p:cNvSpPr txBox="1"/>
          <p:nvPr/>
        </p:nvSpPr>
        <p:spPr>
          <a:xfrm>
            <a:off x="985479" y="4161503"/>
            <a:ext cx="7871262"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t>1. McKay et al., “</a:t>
            </a:r>
            <a:r>
              <a:rPr lang="en-US" sz="1000" dirty="0" smtClean="0">
                <a:hlinkClick r:id="rId4"/>
              </a:rPr>
              <a:t>Parent and Family Involvement with Youth in the Tribal Juvenile Justice System: Perspectives from OJJDP’s Tribal Green Reentry Initiative</a:t>
            </a:r>
            <a:r>
              <a:rPr lang="en-US" sz="1000" dirty="0" smtClean="0"/>
              <a:t>,” RTI International, 2014</a:t>
            </a:r>
          </a:p>
          <a:p>
            <a:r>
              <a:rPr lang="en-US" sz="1000" dirty="0" smtClean="0"/>
              <a:t>2. Ibid.</a:t>
            </a:r>
            <a:endParaRPr lang="en-US" sz="1000" dirty="0"/>
          </a:p>
        </p:txBody>
      </p:sp>
    </p:spTree>
    <p:extLst>
      <p:ext uri="{BB962C8B-B14F-4D97-AF65-F5344CB8AC3E}">
        <p14:creationId xmlns:p14="http://schemas.microsoft.com/office/powerpoint/2010/main" val="981641018"/>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Opening in a Good Way</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dirty="0"/>
          </a:p>
        </p:txBody>
      </p:sp>
      <p:pic>
        <p:nvPicPr>
          <p:cNvPr id="4" name="Picture 3">
            <a:extLst>
              <a:ext uri="{FF2B5EF4-FFF2-40B4-BE49-F238E27FC236}">
                <a16:creationId xmlns:a16="http://schemas.microsoft.com/office/drawing/2014/main" id="{02F2A150-7C73-4966-BD6F-58F86D36BEE6}"/>
              </a:ext>
            </a:extLst>
          </p:cNvPr>
          <p:cNvPicPr>
            <a:picLocks noChangeAspect="1"/>
          </p:cNvPicPr>
          <p:nvPr/>
        </p:nvPicPr>
        <p:blipFill>
          <a:blip r:embed="rId2"/>
          <a:stretch>
            <a:fillRect/>
          </a:stretch>
        </p:blipFill>
        <p:spPr>
          <a:xfrm>
            <a:off x="4158288" y="0"/>
            <a:ext cx="3857625" cy="5143500"/>
          </a:xfrm>
          <a:prstGeom prst="rect">
            <a:avLst/>
          </a:prstGeom>
        </p:spPr>
      </p:pic>
    </p:spTree>
    <p:extLst>
      <p:ext uri="{BB962C8B-B14F-4D97-AF65-F5344CB8AC3E}">
        <p14:creationId xmlns:p14="http://schemas.microsoft.com/office/powerpoint/2010/main" val="2902370550"/>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dirty="0"/>
          </a:p>
        </p:txBody>
      </p:sp>
      <p:sp>
        <p:nvSpPr>
          <p:cNvPr id="3" name="TextBox 2"/>
          <p:cNvSpPr txBox="1"/>
          <p:nvPr/>
        </p:nvSpPr>
        <p:spPr>
          <a:xfrm>
            <a:off x="261086" y="413567"/>
            <a:ext cx="8718587" cy="4154984"/>
          </a:xfrm>
          <a:prstGeom prst="rect">
            <a:avLst/>
          </a:prstGeom>
          <a:noFill/>
        </p:spPr>
        <p:txBody>
          <a:bodyPr wrap="square" rtlCol="0">
            <a:spAutoFit/>
          </a:bodyPr>
          <a:lstStyle/>
          <a:p>
            <a:r>
              <a:rPr lang="en-US" sz="2400" b="1" u="sng" dirty="0">
                <a:latin typeface="Calibri" panose="020F0502020204030204" pitchFamily="34" charset="0"/>
                <a:cs typeface="Calibri" panose="020F0502020204030204" pitchFamily="34" charset="0"/>
              </a:rPr>
              <a:t>Wellness Court- Inclusion and Communication</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Orientation that includes parents and/or guardians. </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Inclusion in case planning/management. Including provision of resources or support such as transportation or provision of communication devices. </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Consideration for family schedules and prior commitments. </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Identification and referral to helpful services and resources. </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Opportunities to engage with JHWC Team and share about challenges and successes throughout the case process. </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Incentives that include the whole family.</a:t>
            </a:r>
          </a:p>
          <a:p>
            <a:pPr marL="914400" lvl="1"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 (Gift cards, movie nights, praise/acknowledgment). </a:t>
            </a:r>
          </a:p>
        </p:txBody>
      </p:sp>
    </p:spTree>
    <p:extLst>
      <p:ext uri="{BB962C8B-B14F-4D97-AF65-F5344CB8AC3E}">
        <p14:creationId xmlns:p14="http://schemas.microsoft.com/office/powerpoint/2010/main" val="3522595811"/>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dirty="0"/>
          </a:p>
        </p:txBody>
      </p:sp>
      <p:sp>
        <p:nvSpPr>
          <p:cNvPr id="3" name="TextBox 2"/>
          <p:cNvSpPr txBox="1"/>
          <p:nvPr/>
        </p:nvSpPr>
        <p:spPr>
          <a:xfrm>
            <a:off x="477078" y="330520"/>
            <a:ext cx="7781088" cy="3693319"/>
          </a:xfrm>
          <a:prstGeom prst="rect">
            <a:avLst/>
          </a:prstGeom>
          <a:noFill/>
        </p:spPr>
        <p:txBody>
          <a:bodyPr wrap="square" rtlCol="0">
            <a:spAutoFit/>
          </a:bodyPr>
          <a:lstStyle/>
          <a:p>
            <a:pPr marL="457200" indent="-457200">
              <a:buFont typeface="Arial" panose="020B0604020202020204" pitchFamily="34" charset="0"/>
              <a:buChar char="•"/>
            </a:pPr>
            <a:r>
              <a:rPr lang="en-US" sz="1800" dirty="0">
                <a:latin typeface="Calibri" panose="020F0502020204030204" pitchFamily="34" charset="0"/>
                <a:cs typeface="Calibri" panose="020F0502020204030204" pitchFamily="34" charset="0"/>
              </a:rPr>
              <a:t>Cultural customs among AI/AN groups vary significantly even within a single community. Some reservations are home to multiple bands or tribes.</a:t>
            </a:r>
            <a:r>
              <a:rPr lang="en-US" sz="1800" baseline="30000" dirty="0">
                <a:latin typeface="Calibri" panose="020F0502020204030204" pitchFamily="34" charset="0"/>
                <a:cs typeface="Calibri" panose="020F0502020204030204" pitchFamily="34" charset="0"/>
              </a:rPr>
              <a:t>1</a:t>
            </a:r>
            <a:r>
              <a:rPr lang="en-US" sz="1800" dirty="0">
                <a:latin typeface="Calibri" panose="020F0502020204030204" pitchFamily="34" charset="0"/>
                <a:cs typeface="Calibri" panose="020F0502020204030204" pitchFamily="34" charset="0"/>
              </a:rPr>
              <a:t> </a:t>
            </a:r>
          </a:p>
          <a:p>
            <a:pPr marL="457200" indent="-457200">
              <a:buFont typeface="Arial" panose="020B0604020202020204" pitchFamily="34" charset="0"/>
              <a:buChar char="•"/>
            </a:pPr>
            <a:r>
              <a:rPr lang="en-US" sz="1800" dirty="0">
                <a:latin typeface="Calibri" panose="020F0502020204030204" pitchFamily="34" charset="0"/>
                <a:cs typeface="Calibri" panose="020F0502020204030204" pitchFamily="34" charset="0"/>
              </a:rPr>
              <a:t>Preserving spirituality and a sense of unity is important to youth well-being. The right to one’s own culture and religion is reported to be a youth-welling indicator.</a:t>
            </a:r>
            <a:r>
              <a:rPr lang="en-US" sz="1800" baseline="30000" dirty="0">
                <a:latin typeface="Calibri" panose="020F0502020204030204" pitchFamily="34" charset="0"/>
                <a:cs typeface="Calibri" panose="020F0502020204030204" pitchFamily="34" charset="0"/>
              </a:rPr>
              <a:t>2</a:t>
            </a:r>
            <a:r>
              <a:rPr lang="en-US" sz="1800" dirty="0">
                <a:latin typeface="Calibri" panose="020F0502020204030204" pitchFamily="34" charset="0"/>
                <a:cs typeface="Calibri" panose="020F0502020204030204" pitchFamily="34" charset="0"/>
              </a:rPr>
              <a:t> </a:t>
            </a:r>
          </a:p>
          <a:p>
            <a:pPr marL="457200" indent="-457200">
              <a:buFont typeface="Arial" panose="020B0604020202020204" pitchFamily="34" charset="0"/>
              <a:buChar char="•"/>
            </a:pPr>
            <a:r>
              <a:rPr lang="en-US" sz="1800" dirty="0">
                <a:latin typeface="Calibri" panose="020F0502020204030204" pitchFamily="34" charset="0"/>
                <a:cs typeface="Calibri" panose="020F0502020204030204" pitchFamily="34" charset="0"/>
              </a:rPr>
              <a:t>Example AI/AN Youth Protective Factors</a:t>
            </a:r>
            <a:r>
              <a:rPr lang="en-US" sz="1800" baseline="30000" dirty="0">
                <a:latin typeface="Calibri" panose="020F0502020204030204" pitchFamily="34" charset="0"/>
                <a:cs typeface="Calibri" panose="020F0502020204030204" pitchFamily="34" charset="0"/>
              </a:rPr>
              <a:t>3</a:t>
            </a:r>
            <a:r>
              <a:rPr lang="en-US" sz="1800" dirty="0">
                <a:latin typeface="Calibri" panose="020F0502020204030204" pitchFamily="34" charset="0"/>
                <a:cs typeface="Calibri" panose="020F0502020204030204" pitchFamily="34" charset="0"/>
              </a:rPr>
              <a:t> </a:t>
            </a:r>
          </a:p>
          <a:p>
            <a:pPr marL="914400" lvl="1" indent="-457200">
              <a:buFont typeface="Arial" panose="020B0604020202020204" pitchFamily="34" charset="0"/>
              <a:buChar char="•"/>
            </a:pPr>
            <a:r>
              <a:rPr lang="en-US" sz="1800" dirty="0">
                <a:latin typeface="Calibri" panose="020F0502020204030204" pitchFamily="34" charset="0"/>
                <a:cs typeface="Calibri" panose="020F0502020204030204" pitchFamily="34" charset="0"/>
              </a:rPr>
              <a:t>Personal Wellness</a:t>
            </a:r>
          </a:p>
          <a:p>
            <a:pPr marL="914400" lvl="1" indent="-457200">
              <a:buFont typeface="Arial" panose="020B0604020202020204" pitchFamily="34" charset="0"/>
              <a:buChar char="•"/>
            </a:pPr>
            <a:r>
              <a:rPr lang="en-US" sz="1800" dirty="0">
                <a:latin typeface="Calibri" panose="020F0502020204030204" pitchFamily="34" charset="0"/>
                <a:cs typeface="Calibri" panose="020F0502020204030204" pitchFamily="34" charset="0"/>
              </a:rPr>
              <a:t>Positive Self-Image</a:t>
            </a:r>
          </a:p>
          <a:p>
            <a:pPr marL="914400" lvl="1" indent="-457200">
              <a:buFont typeface="Arial" panose="020B0604020202020204" pitchFamily="34" charset="0"/>
              <a:buChar char="•"/>
            </a:pPr>
            <a:r>
              <a:rPr lang="en-US" sz="1800" dirty="0">
                <a:latin typeface="Calibri" panose="020F0502020204030204" pitchFamily="34" charset="0"/>
                <a:cs typeface="Calibri" panose="020F0502020204030204" pitchFamily="34" charset="0"/>
              </a:rPr>
              <a:t>Self-efficacy</a:t>
            </a:r>
          </a:p>
          <a:p>
            <a:pPr marL="914400" lvl="1" indent="-457200">
              <a:buFont typeface="Arial" panose="020B0604020202020204" pitchFamily="34" charset="0"/>
              <a:buChar char="•"/>
            </a:pPr>
            <a:r>
              <a:rPr lang="en-US" sz="1800" dirty="0">
                <a:latin typeface="Calibri" panose="020F0502020204030204" pitchFamily="34" charset="0"/>
                <a:cs typeface="Calibri" panose="020F0502020204030204" pitchFamily="34" charset="0"/>
              </a:rPr>
              <a:t>Familial and Non-Familial Connectedness</a:t>
            </a:r>
          </a:p>
          <a:p>
            <a:pPr marL="914400" lvl="1" indent="-457200">
              <a:buFont typeface="Arial" panose="020B0604020202020204" pitchFamily="34" charset="0"/>
              <a:buChar char="•"/>
            </a:pPr>
            <a:r>
              <a:rPr lang="en-US" sz="1800" dirty="0">
                <a:latin typeface="Calibri" panose="020F0502020204030204" pitchFamily="34" charset="0"/>
                <a:cs typeface="Calibri" panose="020F0502020204030204" pitchFamily="34" charset="0"/>
              </a:rPr>
              <a:t>Positive Opportunities</a:t>
            </a:r>
          </a:p>
          <a:p>
            <a:pPr marL="914400" lvl="1" indent="-457200">
              <a:buFont typeface="Arial" panose="020B0604020202020204" pitchFamily="34" charset="0"/>
              <a:buChar char="•"/>
            </a:pPr>
            <a:r>
              <a:rPr lang="en-US" sz="1800" dirty="0">
                <a:latin typeface="Calibri" panose="020F0502020204030204" pitchFamily="34" charset="0"/>
                <a:cs typeface="Calibri" panose="020F0502020204030204" pitchFamily="34" charset="0"/>
              </a:rPr>
              <a:t>Positive Social Norms</a:t>
            </a:r>
          </a:p>
          <a:p>
            <a:pPr marL="914400" lvl="1" indent="-457200">
              <a:buFont typeface="Arial" panose="020B0604020202020204" pitchFamily="34" charset="0"/>
              <a:buChar char="•"/>
            </a:pPr>
            <a:r>
              <a:rPr lang="en-US" sz="1800" dirty="0">
                <a:latin typeface="Calibri" panose="020F0502020204030204" pitchFamily="34" charset="0"/>
                <a:cs typeface="Calibri" panose="020F0502020204030204" pitchFamily="34" charset="0"/>
              </a:rPr>
              <a:t>Cultural Connectedness </a:t>
            </a:r>
          </a:p>
        </p:txBody>
      </p:sp>
      <p:sp>
        <p:nvSpPr>
          <p:cNvPr id="5" name="TextBox 3"/>
          <p:cNvSpPr txBox="1"/>
          <p:nvPr/>
        </p:nvSpPr>
        <p:spPr>
          <a:xfrm>
            <a:off x="1972956" y="4023839"/>
            <a:ext cx="5071965" cy="64633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ctr">
              <a:buAutoNum type="arabicPeriod"/>
            </a:pPr>
            <a:r>
              <a:rPr lang="en-US" sz="1200" dirty="0" err="1" smtClean="0"/>
              <a:t>Youth.Gov</a:t>
            </a:r>
            <a:r>
              <a:rPr lang="en-US" sz="1200" dirty="0" smtClean="0"/>
              <a:t>, “</a:t>
            </a:r>
            <a:r>
              <a:rPr lang="en-US" sz="1200" dirty="0" smtClean="0">
                <a:hlinkClick r:id="rId2"/>
              </a:rPr>
              <a:t>AI/AN Youth- </a:t>
            </a:r>
            <a:r>
              <a:rPr lang="en-US" sz="1200" dirty="0">
                <a:hlinkClick r:id="rId2"/>
              </a:rPr>
              <a:t>Cultural Considerations</a:t>
            </a:r>
            <a:r>
              <a:rPr lang="en-US" sz="1200" dirty="0" smtClean="0"/>
              <a:t>,” Accessed March 2021</a:t>
            </a:r>
          </a:p>
          <a:p>
            <a:pPr marL="342900" indent="-342900" algn="ctr">
              <a:buAutoNum type="arabicPeriod"/>
            </a:pPr>
            <a:r>
              <a:rPr lang="en-US" sz="1200" dirty="0" smtClean="0"/>
              <a:t>Ibid. </a:t>
            </a:r>
          </a:p>
          <a:p>
            <a:pPr marL="342900" indent="-342900" algn="ctr">
              <a:buAutoNum type="arabicPeriod"/>
            </a:pPr>
            <a:r>
              <a:rPr lang="en-US" sz="1200" dirty="0" smtClean="0"/>
              <a:t> SAMHSA, “</a:t>
            </a:r>
            <a:r>
              <a:rPr lang="en-US" sz="1200" dirty="0" smtClean="0">
                <a:hlinkClick r:id="rId3"/>
              </a:rPr>
              <a:t>Culture is Prevention</a:t>
            </a:r>
            <a:r>
              <a:rPr lang="en-US" sz="1200" dirty="0" smtClean="0"/>
              <a:t>,” 2018</a:t>
            </a:r>
            <a:endParaRPr lang="en-US" sz="1200" dirty="0"/>
          </a:p>
        </p:txBody>
      </p:sp>
    </p:spTree>
    <p:extLst>
      <p:ext uri="{BB962C8B-B14F-4D97-AF65-F5344CB8AC3E}">
        <p14:creationId xmlns:p14="http://schemas.microsoft.com/office/powerpoint/2010/main" val="990329332"/>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B8DFF-1679-4A19-8B0D-92E59AA5FB02}"/>
              </a:ext>
            </a:extLst>
          </p:cNvPr>
          <p:cNvSpPr>
            <a:spLocks noGrp="1"/>
          </p:cNvSpPr>
          <p:nvPr>
            <p:ph type="title"/>
          </p:nvPr>
        </p:nvSpPr>
        <p:spPr/>
        <p:txBody>
          <a:bodyPr/>
          <a:lstStyle/>
          <a:p>
            <a:r>
              <a:rPr lang="en-US" dirty="0"/>
              <a:t>Culture as a key component </a:t>
            </a:r>
          </a:p>
        </p:txBody>
      </p:sp>
      <p:sp>
        <p:nvSpPr>
          <p:cNvPr id="4" name="TextBox 3"/>
          <p:cNvSpPr txBox="1"/>
          <p:nvPr/>
        </p:nvSpPr>
        <p:spPr>
          <a:xfrm>
            <a:off x="647876" y="860639"/>
            <a:ext cx="7679334"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“By </a:t>
            </a:r>
            <a:r>
              <a:rPr lang="en-US" sz="2400" b="1" dirty="0">
                <a:solidFill>
                  <a:schemeClr val="accent1">
                    <a:lumMod val="75000"/>
                  </a:schemeClr>
                </a:solidFill>
                <a:latin typeface="Calibri" panose="020F0502020204030204" pitchFamily="34" charset="0"/>
                <a:cs typeface="Calibri" panose="020F0502020204030204" pitchFamily="34" charset="0"/>
              </a:rPr>
              <a:t>strengthening individuals</a:t>
            </a:r>
            <a:r>
              <a:rPr lang="en-US" sz="2400" dirty="0">
                <a:latin typeface="Calibri" panose="020F0502020204030204" pitchFamily="34" charset="0"/>
                <a:cs typeface="Calibri" panose="020F0502020204030204" pitchFamily="34" charset="0"/>
              </a:rPr>
              <a:t>, healing to wellness courts (in turn) </a:t>
            </a:r>
            <a:r>
              <a:rPr lang="en-US" sz="2400" b="1" dirty="0">
                <a:solidFill>
                  <a:schemeClr val="accent1">
                    <a:lumMod val="75000"/>
                  </a:schemeClr>
                </a:solidFill>
                <a:latin typeface="Calibri" panose="020F0502020204030204" pitchFamily="34" charset="0"/>
                <a:cs typeface="Calibri" panose="020F0502020204030204" pitchFamily="34" charset="0"/>
              </a:rPr>
              <a:t>empower</a:t>
            </a:r>
            <a:r>
              <a:rPr lang="en-US" sz="2400" b="1" dirty="0">
                <a:latin typeface="Calibri" panose="020F0502020204030204" pitchFamily="34" charset="0"/>
                <a:cs typeface="Calibri" panose="020F0502020204030204" pitchFamily="34" charset="0"/>
              </a:rPr>
              <a:t> </a:t>
            </a:r>
            <a:r>
              <a:rPr lang="en-US" sz="2400" b="1" dirty="0">
                <a:solidFill>
                  <a:schemeClr val="accent1">
                    <a:lumMod val="75000"/>
                  </a:schemeClr>
                </a:solidFill>
                <a:latin typeface="Calibri" panose="020F0502020204030204" pitchFamily="34" charset="0"/>
                <a:cs typeface="Calibri" panose="020F0502020204030204" pitchFamily="34" charset="0"/>
              </a:rPr>
              <a:t>families</a:t>
            </a:r>
            <a:r>
              <a:rPr lang="en-US" sz="2400" b="1" dirty="0">
                <a:latin typeface="Calibri" panose="020F0502020204030204" pitchFamily="34" charset="0"/>
                <a:cs typeface="Calibri" panose="020F0502020204030204" pitchFamily="34" charset="0"/>
              </a:rPr>
              <a:t>,</a:t>
            </a:r>
            <a:r>
              <a:rPr lang="en-US" sz="2400" dirty="0">
                <a:latin typeface="Calibri" panose="020F0502020204030204" pitchFamily="34" charset="0"/>
                <a:cs typeface="Calibri" panose="020F0502020204030204" pitchFamily="34" charset="0"/>
              </a:rPr>
              <a:t/>
            </a:r>
            <a:br>
              <a:rPr lang="en-US" sz="2400" dirty="0">
                <a:latin typeface="Calibri" panose="020F0502020204030204" pitchFamily="34" charset="0"/>
                <a:cs typeface="Calibri" panose="020F0502020204030204" pitchFamily="34" charset="0"/>
              </a:rPr>
            </a:br>
            <a:r>
              <a:rPr lang="en-US" sz="2400" dirty="0">
                <a:latin typeface="Calibri" panose="020F0502020204030204" pitchFamily="34" charset="0"/>
                <a:cs typeface="Calibri" panose="020F0502020204030204" pitchFamily="34" charset="0"/>
              </a:rPr>
              <a:t> which are fundamental to indigenous cosmology and centerpieces of Native societies.” </a:t>
            </a:r>
            <a:r>
              <a:rPr lang="en-US" sz="2400" baseline="30000" dirty="0">
                <a:latin typeface="Calibri" panose="020F0502020204030204" pitchFamily="34" charset="0"/>
                <a:cs typeface="Calibri" panose="020F0502020204030204" pitchFamily="34" charset="0"/>
              </a:rPr>
              <a:t>1</a:t>
            </a:r>
            <a:endParaRPr lang="en-US" sz="24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“Wellness Courts are institutions that work to identify and promote like </a:t>
            </a:r>
            <a:r>
              <a:rPr lang="en-US" sz="2400" b="1" dirty="0">
                <a:solidFill>
                  <a:schemeClr val="accent1">
                    <a:lumMod val="75000"/>
                  </a:schemeClr>
                </a:solidFill>
                <a:latin typeface="Calibri" panose="020F0502020204030204" pitchFamily="34" charset="0"/>
                <a:cs typeface="Calibri" panose="020F0502020204030204" pitchFamily="34" charset="0"/>
              </a:rPr>
              <a:t>beneficial connections </a:t>
            </a:r>
            <a:r>
              <a:rPr lang="en-US" sz="2400" dirty="0">
                <a:latin typeface="Calibri" panose="020F0502020204030204" pitchFamily="34" charset="0"/>
                <a:cs typeface="Calibri" panose="020F0502020204030204" pitchFamily="34" charset="0"/>
              </a:rPr>
              <a:t>for their participants and encourage </a:t>
            </a:r>
            <a:r>
              <a:rPr lang="en-US" sz="2400" b="1" dirty="0">
                <a:solidFill>
                  <a:schemeClr val="accent1">
                    <a:lumMod val="75000"/>
                  </a:schemeClr>
                </a:solidFill>
                <a:latin typeface="Calibri" panose="020F0502020204030204" pitchFamily="34" charset="0"/>
                <a:cs typeface="Calibri" panose="020F0502020204030204" pitchFamily="34" charset="0"/>
              </a:rPr>
              <a:t>long-term connectivity </a:t>
            </a:r>
            <a:r>
              <a:rPr lang="en-US" sz="2400" dirty="0">
                <a:latin typeface="Calibri" panose="020F0502020204030204" pitchFamily="34" charset="0"/>
                <a:cs typeface="Calibri" panose="020F0502020204030204" pitchFamily="34" charset="0"/>
              </a:rPr>
              <a:t>to sources of support.” </a:t>
            </a:r>
            <a:r>
              <a:rPr lang="en-US" sz="2400" baseline="30000" dirty="0">
                <a:latin typeface="Calibri" panose="020F0502020204030204" pitchFamily="34" charset="0"/>
                <a:cs typeface="Calibri" panose="020F0502020204030204" pitchFamily="34" charset="0"/>
              </a:rPr>
              <a:t>2</a:t>
            </a:r>
            <a:endParaRPr lang="en-US" sz="2400" dirty="0">
              <a:latin typeface="Calibri" panose="020F0502020204030204" pitchFamily="34" charset="0"/>
              <a:cs typeface="Calibri" panose="020F0502020204030204" pitchFamily="34" charset="0"/>
            </a:endParaRPr>
          </a:p>
        </p:txBody>
      </p:sp>
      <p:sp>
        <p:nvSpPr>
          <p:cNvPr id="3" name="TextBox 2"/>
          <p:cNvSpPr txBox="1"/>
          <p:nvPr/>
        </p:nvSpPr>
        <p:spPr>
          <a:xfrm>
            <a:off x="1217887" y="4150417"/>
            <a:ext cx="7558641" cy="507831"/>
          </a:xfrm>
          <a:prstGeom prst="rect">
            <a:avLst/>
          </a:prstGeom>
          <a:noFill/>
        </p:spPr>
        <p:txBody>
          <a:bodyPr wrap="square" rtlCol="0">
            <a:spAutoFit/>
          </a:bodyPr>
          <a:lstStyle/>
          <a:p>
            <a:pPr marL="257175" indent="-257175">
              <a:buAutoNum type="arabicPeriod"/>
            </a:pPr>
            <a:r>
              <a:rPr lang="en-US" sz="900" dirty="0"/>
              <a:t>Flies-Away and </a:t>
            </a:r>
            <a:r>
              <a:rPr lang="en-US" sz="900" dirty="0" err="1"/>
              <a:t>Garrow</a:t>
            </a:r>
            <a:r>
              <a:rPr lang="en-US" sz="900" dirty="0"/>
              <a:t>, Healing to Wellness Courts: Therapeutic Jurisprudence+” 2013 Mich.St.L.Rev.403, </a:t>
            </a:r>
            <a:r>
              <a:rPr lang="en-US" sz="900" dirty="0">
                <a:hlinkClick r:id="rId4"/>
              </a:rPr>
              <a:t>https://ndcrc.org/wp-content/uploads/2020/08/Healing_to_Wellness_Courts_Therapeutic_Jurisprudence.pdf at 408</a:t>
            </a:r>
            <a:r>
              <a:rPr lang="en-US" sz="900" dirty="0"/>
              <a:t>.</a:t>
            </a:r>
          </a:p>
          <a:p>
            <a:pPr marL="257175" indent="-257175">
              <a:buAutoNum type="arabicPeriod"/>
            </a:pPr>
            <a:r>
              <a:rPr lang="en-US" sz="900" dirty="0"/>
              <a:t>Id. At 425.    </a:t>
            </a:r>
          </a:p>
        </p:txBody>
      </p:sp>
    </p:spTree>
    <p:custDataLst>
      <p:tags r:id="rId1"/>
    </p:custDataLst>
    <p:extLst>
      <p:ext uri="{BB962C8B-B14F-4D97-AF65-F5344CB8AC3E}">
        <p14:creationId xmlns:p14="http://schemas.microsoft.com/office/powerpoint/2010/main" val="1291316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2"/>
          <p:cNvPicPr preferRelativeResize="0"/>
          <p:nvPr/>
        </p:nvPicPr>
        <p:blipFill rotWithShape="1">
          <a:blip r:embed="rId3">
            <a:alphaModFix amt="18000"/>
          </a:blip>
          <a:srcRect l="2094" t="41792" r="921"/>
          <a:stretch/>
        </p:blipFill>
        <p:spPr>
          <a:xfrm>
            <a:off x="4724400" y="1303052"/>
            <a:ext cx="4419600" cy="3552174"/>
          </a:xfrm>
          <a:prstGeom prst="rect">
            <a:avLst/>
          </a:prstGeom>
          <a:ln>
            <a:noFill/>
          </a:ln>
          <a:effectLst>
            <a:softEdge rad="112500"/>
          </a:effectLst>
        </p:spPr>
      </p:pic>
      <p:sp>
        <p:nvSpPr>
          <p:cNvPr id="166" name="Google Shape;166;p22"/>
          <p:cNvSpPr txBox="1">
            <a:spLocks noGrp="1"/>
          </p:cNvSpPr>
          <p:nvPr>
            <p:ph type="title"/>
          </p:nvPr>
        </p:nvSpPr>
        <p:spPr>
          <a:xfrm>
            <a:off x="822960" y="214952"/>
            <a:ext cx="7543800" cy="10881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a:solidFill>
                  <a:srgbClr val="1C4587"/>
                </a:solidFill>
              </a:rPr>
              <a:t>Stop and Reflect</a:t>
            </a:r>
            <a:endParaRPr dirty="0">
              <a:solidFill>
                <a:srgbClr val="1C4587"/>
              </a:solidFill>
            </a:endParaRPr>
          </a:p>
        </p:txBody>
      </p:sp>
      <p:sp>
        <p:nvSpPr>
          <p:cNvPr id="167" name="Google Shape;167;p22"/>
          <p:cNvSpPr txBox="1">
            <a:spLocks noGrp="1"/>
          </p:cNvSpPr>
          <p:nvPr>
            <p:ph type="body" idx="1"/>
          </p:nvPr>
        </p:nvSpPr>
        <p:spPr>
          <a:xfrm>
            <a:off x="527075" y="1361550"/>
            <a:ext cx="5620096" cy="3017400"/>
          </a:xfrm>
          <a:prstGeom prst="rect">
            <a:avLst/>
          </a:prstGeom>
        </p:spPr>
        <p:txBody>
          <a:bodyPr spcFirstLastPara="1" wrap="square" lIns="0" tIns="34275" rIns="0" bIns="34275" anchor="t" anchorCtr="0">
            <a:noAutofit/>
          </a:bodyPr>
          <a:lstStyle/>
          <a:p>
            <a:pPr lvl="0" indent="-342900">
              <a:buClr>
                <a:srgbClr val="073763"/>
              </a:buClr>
              <a:buSzPts val="1800"/>
              <a:buChar char="❖"/>
            </a:pPr>
            <a:r>
              <a:rPr lang="en-US" sz="2000" b="1" dirty="0">
                <a:solidFill>
                  <a:srgbClr val="073763"/>
                </a:solidFill>
              </a:rPr>
              <a:t>What steps are needed to support youth as they develop connections within the local community? </a:t>
            </a:r>
          </a:p>
          <a:p>
            <a:pPr lvl="0" indent="-342900">
              <a:buClr>
                <a:srgbClr val="073763"/>
              </a:buClr>
              <a:buSzPts val="1800"/>
              <a:buChar char="❖"/>
            </a:pPr>
            <a:r>
              <a:rPr lang="en-US" sz="2000" b="1" dirty="0">
                <a:solidFill>
                  <a:srgbClr val="073763"/>
                </a:solidFill>
              </a:rPr>
              <a:t>What steps will the team take to support whole family involvement and coordinated communication with parents and </a:t>
            </a:r>
            <a:r>
              <a:rPr lang="en-US" sz="2000" b="1" dirty="0" smtClean="0">
                <a:solidFill>
                  <a:srgbClr val="073763"/>
                </a:solidFill>
              </a:rPr>
              <a:t>caregivers</a:t>
            </a:r>
            <a:r>
              <a:rPr lang="en-US" sz="2000" b="1" dirty="0">
                <a:solidFill>
                  <a:srgbClr val="073763"/>
                </a:solidFill>
              </a:rPr>
              <a:t>?</a:t>
            </a:r>
          </a:p>
          <a:p>
            <a:pPr lvl="0" indent="-342900">
              <a:buClr>
                <a:srgbClr val="073763"/>
              </a:buClr>
              <a:buSzPts val="1800"/>
              <a:buChar char="❖"/>
            </a:pPr>
            <a:r>
              <a:rPr lang="en-US" sz="2000" b="1" dirty="0">
                <a:solidFill>
                  <a:srgbClr val="073763"/>
                </a:solidFill>
              </a:rPr>
              <a:t>What resources are needed to implement either of these components within the JHWC? </a:t>
            </a: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dirty="0"/>
          </a:p>
        </p:txBody>
      </p:sp>
    </p:spTree>
    <p:extLst>
      <p:ext uri="{BB962C8B-B14F-4D97-AF65-F5344CB8AC3E}">
        <p14:creationId xmlns:p14="http://schemas.microsoft.com/office/powerpoint/2010/main" val="1646831920"/>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6"/>
          <p:cNvSpPr txBox="1">
            <a:spLocks noGrp="1"/>
          </p:cNvSpPr>
          <p:nvPr>
            <p:ph type="body" idx="1"/>
          </p:nvPr>
        </p:nvSpPr>
        <p:spPr>
          <a:xfrm>
            <a:off x="3670550" y="1343991"/>
            <a:ext cx="4869300" cy="2281800"/>
          </a:xfrm>
          <a:prstGeom prst="rect">
            <a:avLst/>
          </a:prstGeom>
        </p:spPr>
        <p:txBody>
          <a:bodyPr spcFirstLastPara="1" wrap="square" lIns="0" tIns="34275" rIns="0" bIns="34275" anchor="t" anchorCtr="0">
            <a:noAutofit/>
          </a:bodyPr>
          <a:lstStyle/>
          <a:p>
            <a:pPr marL="0" lvl="0" indent="0" algn="ctr" rtl="0">
              <a:lnSpc>
                <a:spcPct val="115000"/>
              </a:lnSpc>
              <a:spcBef>
                <a:spcPts val="0"/>
              </a:spcBef>
              <a:spcAft>
                <a:spcPts val="0"/>
              </a:spcAft>
              <a:buNone/>
            </a:pPr>
            <a:endParaRPr sz="1400" dirty="0">
              <a:solidFill>
                <a:srgbClr val="000000"/>
              </a:solidFill>
              <a:latin typeface="Roboto"/>
              <a:ea typeface="Roboto"/>
              <a:cs typeface="Roboto"/>
              <a:sym typeface="Roboto"/>
            </a:endParaRPr>
          </a:p>
          <a:p>
            <a:pPr marL="0" lvl="0" indent="0" algn="ctr" rtl="0">
              <a:spcBef>
                <a:spcPts val="900"/>
              </a:spcBef>
              <a:spcAft>
                <a:spcPts val="0"/>
              </a:spcAft>
              <a:buNone/>
            </a:pPr>
            <a:r>
              <a:rPr lang="en" sz="1800" dirty="0">
                <a:solidFill>
                  <a:srgbClr val="000000"/>
                </a:solidFill>
              </a:rPr>
              <a:t>You can contact us by reaching out to your assigned Training and Technical Assistance Specialist or you can email us at </a:t>
            </a:r>
            <a:r>
              <a:rPr lang="en" sz="1800" u="sng" dirty="0">
                <a:solidFill>
                  <a:srgbClr val="0000FF"/>
                </a:solidFill>
                <a:hlinkClick r:id="rId3"/>
              </a:rPr>
              <a:t>TribalYouth@TLPI.org</a:t>
            </a:r>
            <a:endParaRPr sz="1800" dirty="0">
              <a:solidFill>
                <a:srgbClr val="0000FF"/>
              </a:solidFill>
            </a:endParaRPr>
          </a:p>
          <a:p>
            <a:pPr marL="0" lvl="0" indent="0" algn="ctr" rtl="0">
              <a:spcBef>
                <a:spcPts val="900"/>
              </a:spcBef>
              <a:spcAft>
                <a:spcPts val="0"/>
              </a:spcAft>
              <a:buNone/>
            </a:pPr>
            <a:r>
              <a:rPr lang="en" sz="1800" dirty="0">
                <a:solidFill>
                  <a:srgbClr val="000000"/>
                </a:solidFill>
              </a:rPr>
              <a:t>When you email please note that you need assistance with </a:t>
            </a:r>
            <a:r>
              <a:rPr lang="en" sz="1800" u="sng" dirty="0">
                <a:solidFill>
                  <a:srgbClr val="000000"/>
                </a:solidFill>
              </a:rPr>
              <a:t>strategic planning</a:t>
            </a:r>
            <a:r>
              <a:rPr lang="en" sz="1800" dirty="0">
                <a:solidFill>
                  <a:srgbClr val="000000"/>
                </a:solidFill>
              </a:rPr>
              <a:t>. We will connect you with your TTA specialist or any needed resources. </a:t>
            </a:r>
            <a:r>
              <a:rPr lang="en" sz="1400" dirty="0">
                <a:solidFill>
                  <a:srgbClr val="000000"/>
                </a:solidFill>
              </a:rPr>
              <a:t> </a:t>
            </a:r>
          </a:p>
          <a:p>
            <a:pPr marL="0" lvl="0" indent="0" algn="ctr" rtl="0">
              <a:spcBef>
                <a:spcPts val="900"/>
              </a:spcBef>
              <a:spcAft>
                <a:spcPts val="0"/>
              </a:spcAft>
              <a:buNone/>
            </a:pPr>
            <a:endParaRPr lang="en" sz="1400" dirty="0">
              <a:solidFill>
                <a:schemeClr val="tx1"/>
              </a:solidFill>
            </a:endParaRPr>
          </a:p>
          <a:p>
            <a:pPr marL="0" lvl="0" indent="0" algn="ctr">
              <a:lnSpc>
                <a:spcPct val="115000"/>
              </a:lnSpc>
              <a:spcBef>
                <a:spcPts val="0"/>
              </a:spcBef>
              <a:buNone/>
            </a:pPr>
            <a:r>
              <a:rPr lang="en-US" sz="800" i="1" dirty="0">
                <a:solidFill>
                  <a:schemeClr val="tx1"/>
                </a:solidFill>
                <a:latin typeface="Trebuchet MS"/>
                <a:ea typeface="Trebuchet MS"/>
                <a:cs typeface="Trebuchet MS"/>
                <a:sym typeface="Trebuchet MS"/>
              </a:rPr>
              <a:t>This project was supported by Grant #2018-MU-MU-K001 awarded by the Office of Juvenile Justice and Delinquency Prevention, Office of Justice Programs, U.S. Department of Justice. The opinions, findings, and conclusions or recommendations expressed in this publication/program/exhibition are those of the author(s) and do not necessarily reflect those of the Department of Justice. </a:t>
            </a:r>
          </a:p>
          <a:p>
            <a:pPr marL="0" lvl="0" indent="0" algn="ctr" rtl="0">
              <a:spcBef>
                <a:spcPts val="900"/>
              </a:spcBef>
              <a:spcAft>
                <a:spcPts val="0"/>
              </a:spcAft>
              <a:buNone/>
            </a:pPr>
            <a:endParaRPr sz="800" dirty="0">
              <a:solidFill>
                <a:srgbClr val="000000"/>
              </a:solidFill>
              <a:latin typeface="Roboto"/>
              <a:ea typeface="Roboto"/>
              <a:cs typeface="Roboto"/>
              <a:sym typeface="Roboto"/>
            </a:endParaRPr>
          </a:p>
          <a:p>
            <a:pPr marL="0" lvl="0" indent="0" algn="ctr" rtl="0">
              <a:lnSpc>
                <a:spcPct val="115000"/>
              </a:lnSpc>
              <a:spcBef>
                <a:spcPts val="200"/>
              </a:spcBef>
              <a:spcAft>
                <a:spcPts val="0"/>
              </a:spcAft>
              <a:buNone/>
            </a:pPr>
            <a:endParaRPr sz="1400" dirty="0">
              <a:solidFill>
                <a:srgbClr val="134F5C"/>
              </a:solidFill>
              <a:latin typeface="Roboto"/>
              <a:ea typeface="Roboto"/>
              <a:cs typeface="Roboto"/>
              <a:sym typeface="Roboto"/>
            </a:endParaRPr>
          </a:p>
          <a:p>
            <a:pPr marL="0" lvl="0" indent="0" algn="ctr" rtl="0">
              <a:lnSpc>
                <a:spcPct val="115000"/>
              </a:lnSpc>
              <a:spcBef>
                <a:spcPts val="0"/>
              </a:spcBef>
              <a:spcAft>
                <a:spcPts val="0"/>
              </a:spcAft>
              <a:buNone/>
            </a:pPr>
            <a:endParaRPr sz="1400" dirty="0">
              <a:solidFill>
                <a:srgbClr val="134F5C"/>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endParaRPr sz="1400" u="sng" dirty="0">
              <a:solidFill>
                <a:srgbClr val="134F5C"/>
              </a:solidFill>
              <a:latin typeface="Roboto"/>
              <a:ea typeface="Roboto"/>
              <a:cs typeface="Roboto"/>
              <a:sym typeface="Roboto"/>
            </a:endParaRPr>
          </a:p>
          <a:p>
            <a:pPr marL="0" lvl="0" indent="0" algn="l" rtl="0">
              <a:spcBef>
                <a:spcPts val="900"/>
              </a:spcBef>
              <a:spcAft>
                <a:spcPts val="200"/>
              </a:spcAft>
              <a:buNone/>
            </a:pPr>
            <a:endParaRPr dirty="0"/>
          </a:p>
        </p:txBody>
      </p:sp>
      <p:sp>
        <p:nvSpPr>
          <p:cNvPr id="195" name="Google Shape;195;p26"/>
          <p:cNvSpPr txBox="1">
            <a:spLocks noGrp="1"/>
          </p:cNvSpPr>
          <p:nvPr>
            <p:ph type="body" idx="2"/>
          </p:nvPr>
        </p:nvSpPr>
        <p:spPr>
          <a:xfrm>
            <a:off x="327750" y="1259326"/>
            <a:ext cx="2400300" cy="2324100"/>
          </a:xfrm>
          <a:prstGeom prst="rect">
            <a:avLst/>
          </a:prstGeom>
        </p:spPr>
        <p:txBody>
          <a:bodyPr spcFirstLastPara="1" wrap="square" lIns="68575" tIns="34275" rIns="68575" bIns="34275" anchor="t" anchorCtr="0">
            <a:noAutofit/>
          </a:bodyPr>
          <a:lstStyle/>
          <a:p>
            <a:pPr marL="0" lvl="0" indent="0" algn="ctr" rtl="0">
              <a:lnSpc>
                <a:spcPct val="115000"/>
              </a:lnSpc>
              <a:spcBef>
                <a:spcPts val="0"/>
              </a:spcBef>
              <a:spcAft>
                <a:spcPts val="0"/>
              </a:spcAft>
              <a:buClr>
                <a:schemeClr val="dk1"/>
              </a:buClr>
              <a:buSzPts val="1100"/>
              <a:buFont typeface="Arial"/>
              <a:buNone/>
            </a:pPr>
            <a:endParaRPr sz="1400" dirty="0">
              <a:solidFill>
                <a:srgbClr val="134F5C"/>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endParaRPr sz="1400" dirty="0">
              <a:solidFill>
                <a:srgbClr val="FFFFFF"/>
              </a:solidFill>
              <a:latin typeface="Roboto"/>
              <a:ea typeface="Roboto"/>
              <a:cs typeface="Roboto"/>
              <a:sym typeface="Roboto"/>
            </a:endParaRPr>
          </a:p>
          <a:p>
            <a:pPr marL="0" lvl="0" indent="0" algn="ctr" rtl="0">
              <a:lnSpc>
                <a:spcPct val="115000"/>
              </a:lnSpc>
              <a:spcBef>
                <a:spcPts val="0"/>
              </a:spcBef>
              <a:spcAft>
                <a:spcPts val="0"/>
              </a:spcAft>
              <a:buClr>
                <a:schemeClr val="dk1"/>
              </a:buClr>
              <a:buSzPts val="1100"/>
              <a:buFont typeface="Arial"/>
              <a:buNone/>
            </a:pPr>
            <a:r>
              <a:rPr lang="en" sz="1400" dirty="0">
                <a:solidFill>
                  <a:schemeClr val="bg1"/>
                </a:solidFill>
                <a:latin typeface="Roboto"/>
                <a:ea typeface="Roboto"/>
                <a:cs typeface="Roboto"/>
                <a:sym typeface="Roboto"/>
              </a:rPr>
              <a:t>The</a:t>
            </a:r>
            <a:r>
              <a:rPr lang="en" sz="1400" dirty="0">
                <a:solidFill>
                  <a:schemeClr val="bg1"/>
                </a:solidFill>
                <a:uFill>
                  <a:noFill/>
                </a:uFill>
                <a:latin typeface="Roboto"/>
                <a:ea typeface="Roboto"/>
                <a:cs typeface="Roboto"/>
                <a:sym typeface="Roboto"/>
                <a:hlinkClick r:id="rId4"/>
              </a:rPr>
              <a:t> </a:t>
            </a:r>
            <a:r>
              <a:rPr lang="en" sz="1400" u="sng" dirty="0">
                <a:solidFill>
                  <a:schemeClr val="bg1"/>
                </a:solidFill>
                <a:latin typeface="Roboto"/>
                <a:ea typeface="Roboto"/>
                <a:cs typeface="Roboto"/>
                <a:sym typeface="Roboto"/>
                <a:hlinkClick r:id="rId4"/>
              </a:rPr>
              <a:t>Tribal Youth Resource Center</a:t>
            </a:r>
            <a:r>
              <a:rPr lang="en" sz="1400" dirty="0">
                <a:solidFill>
                  <a:schemeClr val="bg1"/>
                </a:solidFill>
                <a:latin typeface="Roboto"/>
                <a:ea typeface="Roboto"/>
                <a:cs typeface="Roboto"/>
                <a:sym typeface="Roboto"/>
              </a:rPr>
              <a:t> is led by the</a:t>
            </a:r>
            <a:r>
              <a:rPr lang="en" sz="1400" dirty="0">
                <a:solidFill>
                  <a:schemeClr val="bg1"/>
                </a:solidFill>
                <a:uFill>
                  <a:noFill/>
                </a:uFill>
                <a:latin typeface="Roboto"/>
                <a:ea typeface="Roboto"/>
                <a:cs typeface="Roboto"/>
                <a:sym typeface="Roboto"/>
                <a:hlinkClick r:id="rId5"/>
              </a:rPr>
              <a:t> </a:t>
            </a:r>
            <a:r>
              <a:rPr lang="en" sz="1400" u="sng" dirty="0">
                <a:solidFill>
                  <a:schemeClr val="bg1"/>
                </a:solidFill>
                <a:latin typeface="Roboto"/>
                <a:ea typeface="Roboto"/>
                <a:cs typeface="Roboto"/>
                <a:sym typeface="Roboto"/>
                <a:hlinkClick r:id="rId5"/>
              </a:rPr>
              <a:t>Tribal Law and Policy Institute</a:t>
            </a:r>
            <a:r>
              <a:rPr lang="en" sz="1400" dirty="0">
                <a:solidFill>
                  <a:schemeClr val="bg1"/>
                </a:solidFill>
                <a:latin typeface="Roboto"/>
                <a:ea typeface="Roboto"/>
                <a:cs typeface="Roboto"/>
                <a:sym typeface="Roboto"/>
              </a:rPr>
              <a:t> in partnership with the</a:t>
            </a:r>
            <a:r>
              <a:rPr lang="en" sz="1400" dirty="0">
                <a:solidFill>
                  <a:schemeClr val="bg1"/>
                </a:solidFill>
                <a:uFill>
                  <a:noFill/>
                </a:uFill>
                <a:latin typeface="Roboto"/>
                <a:ea typeface="Roboto"/>
                <a:cs typeface="Roboto"/>
                <a:sym typeface="Roboto"/>
                <a:hlinkClick r:id="rId6"/>
              </a:rPr>
              <a:t> </a:t>
            </a:r>
            <a:r>
              <a:rPr lang="en" sz="1400" u="sng" dirty="0">
                <a:solidFill>
                  <a:schemeClr val="bg1"/>
                </a:solidFill>
                <a:latin typeface="Roboto"/>
                <a:ea typeface="Roboto"/>
                <a:cs typeface="Roboto"/>
                <a:sym typeface="Roboto"/>
                <a:hlinkClick r:id="rId6"/>
              </a:rPr>
              <a:t>National Native Children’s Trauma Center</a:t>
            </a:r>
            <a:endParaRPr dirty="0">
              <a:solidFill>
                <a:schemeClr val="bg1"/>
              </a:solidFill>
            </a:endParaRPr>
          </a:p>
        </p:txBody>
      </p:sp>
      <p:pic>
        <p:nvPicPr>
          <p:cNvPr id="196" name="Google Shape;196;p26"/>
          <p:cNvPicPr preferRelativeResize="0"/>
          <p:nvPr/>
        </p:nvPicPr>
        <p:blipFill>
          <a:blip r:embed="rId7">
            <a:alphaModFix/>
          </a:blip>
          <a:stretch>
            <a:fillRect/>
          </a:stretch>
        </p:blipFill>
        <p:spPr>
          <a:xfrm>
            <a:off x="121401" y="3327886"/>
            <a:ext cx="1185125" cy="1112575"/>
          </a:xfrm>
          <a:prstGeom prst="rect">
            <a:avLst/>
          </a:prstGeom>
          <a:noFill/>
          <a:ln>
            <a:noFill/>
          </a:ln>
        </p:spPr>
      </p:pic>
      <p:sp>
        <p:nvSpPr>
          <p:cNvPr id="197" name="Google Shape;197;p26"/>
          <p:cNvSpPr txBox="1"/>
          <p:nvPr/>
        </p:nvSpPr>
        <p:spPr>
          <a:xfrm>
            <a:off x="3527652" y="266691"/>
            <a:ext cx="5155096" cy="1077300"/>
          </a:xfrm>
          <a:prstGeom prst="rect">
            <a:avLst/>
          </a:prstGeom>
          <a:noFill/>
          <a:ln>
            <a:noFill/>
          </a:ln>
        </p:spPr>
        <p:txBody>
          <a:bodyPr spcFirstLastPara="1" wrap="square" lIns="91425" tIns="91425" rIns="91425" bIns="91425" anchor="t" anchorCtr="0">
            <a:noAutofit/>
          </a:bodyPr>
          <a:lstStyle/>
          <a:p>
            <a:pPr marL="0" lvl="0" indent="0" algn="ctr" rtl="0">
              <a:lnSpc>
                <a:spcPct val="85000"/>
              </a:lnSpc>
              <a:spcBef>
                <a:spcPts val="0"/>
              </a:spcBef>
              <a:spcAft>
                <a:spcPts val="0"/>
              </a:spcAft>
              <a:buNone/>
            </a:pPr>
            <a:r>
              <a:rPr lang="en" sz="2700" dirty="0">
                <a:latin typeface="Calibri"/>
                <a:ea typeface="Calibri"/>
                <a:cs typeface="Calibri"/>
                <a:sym typeface="Calibri"/>
              </a:rPr>
              <a:t>Thank you for viewing </a:t>
            </a:r>
            <a:r>
              <a:rPr lang="en" sz="2700">
                <a:latin typeface="Calibri"/>
                <a:ea typeface="Calibri"/>
                <a:cs typeface="Calibri"/>
                <a:sym typeface="Calibri"/>
              </a:rPr>
              <a:t>the </a:t>
            </a:r>
            <a:r>
              <a:rPr lang="en" sz="2700" smtClean="0">
                <a:latin typeface="Calibri"/>
                <a:ea typeface="Calibri"/>
                <a:cs typeface="Calibri"/>
                <a:sym typeface="Calibri"/>
              </a:rPr>
              <a:t>presentation.</a:t>
            </a:r>
            <a:endParaRPr lang="en" sz="2700" dirty="0">
              <a:latin typeface="Calibri"/>
              <a:ea typeface="Calibri"/>
              <a:cs typeface="Calibri"/>
              <a:sym typeface="Calibri"/>
            </a:endParaRPr>
          </a:p>
          <a:p>
            <a:pPr marL="0" lvl="0" indent="0" algn="ctr" rtl="0">
              <a:lnSpc>
                <a:spcPct val="85000"/>
              </a:lnSpc>
              <a:spcBef>
                <a:spcPts val="0"/>
              </a:spcBef>
              <a:spcAft>
                <a:spcPts val="0"/>
              </a:spcAft>
              <a:buNone/>
            </a:pPr>
            <a:r>
              <a:rPr lang="en" sz="2700" dirty="0">
                <a:latin typeface="Calibri"/>
                <a:ea typeface="Calibri"/>
                <a:cs typeface="Calibri"/>
                <a:sym typeface="Calibri"/>
              </a:rPr>
              <a:t>Need more assistance? </a:t>
            </a:r>
            <a:endParaRPr sz="2700" dirty="0">
              <a:latin typeface="Calibri"/>
              <a:ea typeface="Calibri"/>
              <a:cs typeface="Calibri"/>
              <a:sym typeface="Calibri"/>
            </a:endParaRPr>
          </a:p>
          <a:p>
            <a:pPr marL="0" lvl="0" indent="0" algn="ctr" rtl="0">
              <a:lnSpc>
                <a:spcPct val="85000"/>
              </a:lnSpc>
              <a:spcBef>
                <a:spcPts val="0"/>
              </a:spcBef>
              <a:spcAft>
                <a:spcPts val="0"/>
              </a:spcAft>
              <a:buNone/>
            </a:pPr>
            <a:r>
              <a:rPr lang="en" sz="2700" dirty="0">
                <a:latin typeface="Calibri"/>
                <a:ea typeface="Calibri"/>
                <a:cs typeface="Calibri"/>
                <a:sym typeface="Calibri"/>
              </a:rPr>
              <a:t>Just let us know.  </a:t>
            </a:r>
            <a:endParaRPr dirty="0"/>
          </a:p>
        </p:txBody>
      </p:sp>
      <p:pic>
        <p:nvPicPr>
          <p:cNvPr id="198" name="Google Shape;198;p26"/>
          <p:cNvPicPr preferRelativeResize="0"/>
          <p:nvPr/>
        </p:nvPicPr>
        <p:blipFill>
          <a:blip r:embed="rId8">
            <a:alphaModFix/>
          </a:blip>
          <a:stretch>
            <a:fillRect/>
          </a:stretch>
        </p:blipFill>
        <p:spPr>
          <a:xfrm>
            <a:off x="1377975" y="4187828"/>
            <a:ext cx="1580700" cy="870850"/>
          </a:xfrm>
          <a:prstGeom prst="rect">
            <a:avLst/>
          </a:prstGeom>
          <a:noFill/>
          <a:ln>
            <a:noFill/>
          </a:ln>
        </p:spPr>
      </p:pic>
      <p:pic>
        <p:nvPicPr>
          <p:cNvPr id="199" name="Google Shape;199;p26"/>
          <p:cNvPicPr preferRelativeResize="0"/>
          <p:nvPr/>
        </p:nvPicPr>
        <p:blipFill>
          <a:blip r:embed="rId9">
            <a:extLst>
              <a:ext uri="{28A0092B-C50C-407E-A947-70E740481C1C}">
                <a14:useLocalDpi xmlns:a14="http://schemas.microsoft.com/office/drawing/2010/main" val="0"/>
              </a:ext>
            </a:extLst>
          </a:blip>
          <a:stretch>
            <a:fillRect/>
          </a:stretch>
        </p:blipFill>
        <p:spPr>
          <a:xfrm>
            <a:off x="744837" y="172098"/>
            <a:ext cx="1423488" cy="1581124"/>
          </a:xfrm>
          <a:prstGeom prst="rect">
            <a:avLst/>
          </a:prstGeom>
          <a:noFill/>
          <a:ln>
            <a:noFill/>
          </a:ln>
        </p:spPr>
      </p:pic>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dirty="0"/>
          </a:p>
        </p:txBody>
      </p:sp>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4"/>
          <p:cNvSpPr txBox="1">
            <a:spLocks noGrp="1"/>
          </p:cNvSpPr>
          <p:nvPr>
            <p:ph type="title"/>
          </p:nvPr>
        </p:nvSpPr>
        <p:spPr>
          <a:xfrm>
            <a:off x="342900" y="187844"/>
            <a:ext cx="2400300" cy="17145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 dirty="0"/>
              <a:t>Cultural Connections</a:t>
            </a:r>
            <a:endParaRPr dirty="0"/>
          </a:p>
        </p:txBody>
      </p:sp>
      <p:sp>
        <p:nvSpPr>
          <p:cNvPr id="111" name="Google Shape;111;p14"/>
          <p:cNvSpPr txBox="1">
            <a:spLocks noGrp="1"/>
          </p:cNvSpPr>
          <p:nvPr>
            <p:ph type="body" idx="2"/>
          </p:nvPr>
        </p:nvSpPr>
        <p:spPr>
          <a:xfrm>
            <a:off x="342900" y="1902360"/>
            <a:ext cx="2400300" cy="2534400"/>
          </a:xfrm>
          <a:prstGeom prst="rect">
            <a:avLst/>
          </a:prstGeom>
        </p:spPr>
        <p:txBody>
          <a:bodyPr spcFirstLastPara="1" wrap="square" lIns="68575" tIns="34275" rIns="68575" bIns="34275" anchor="t" anchorCtr="0">
            <a:noAutofit/>
          </a:bodyPr>
          <a:lstStyle/>
          <a:p>
            <a:pPr marL="0" lvl="0" indent="0" algn="l" rtl="0">
              <a:spcBef>
                <a:spcPts val="900"/>
              </a:spcBef>
              <a:spcAft>
                <a:spcPts val="200"/>
              </a:spcAft>
              <a:buNone/>
            </a:pPr>
            <a:r>
              <a:rPr lang="en" sz="1600" dirty="0"/>
              <a:t>What makes the JHWC different than a conventional treatment court? </a:t>
            </a:r>
            <a:endParaRPr dirty="0"/>
          </a:p>
        </p:txBody>
      </p:sp>
      <p:pic>
        <p:nvPicPr>
          <p:cNvPr id="2" name="Picture 1"/>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5006" y="3226904"/>
            <a:ext cx="2816087" cy="1708495"/>
          </a:xfrm>
          <a:prstGeom prst="rect">
            <a:avLst/>
          </a:prstGeom>
          <a:ln>
            <a:noFill/>
          </a:ln>
          <a:effectLst>
            <a:softEdge rad="112500"/>
          </a:effectLst>
        </p:spPr>
      </p:pic>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dirty="0"/>
          </a:p>
        </p:txBody>
      </p:sp>
      <p:pic>
        <p:nvPicPr>
          <p:cNvPr id="8" name="Google Shape;158;p27"/>
          <p:cNvPicPr preferRelativeResize="0"/>
          <p:nvPr/>
        </p:nvPicPr>
        <p:blipFill>
          <a:blip r:embed="rId4">
            <a:alphaModFix/>
          </a:blip>
          <a:stretch>
            <a:fillRect/>
          </a:stretch>
        </p:blipFill>
        <p:spPr>
          <a:xfrm>
            <a:off x="3719945" y="1132608"/>
            <a:ext cx="4839297" cy="321760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Youth-Focused Treatment and Engagement </a:t>
            </a:r>
          </a:p>
        </p:txBody>
      </p:sp>
      <p:sp>
        <p:nvSpPr>
          <p:cNvPr id="4" name="Text Placeholder 3"/>
          <p:cNvSpPr>
            <a:spLocks noGrp="1"/>
          </p:cNvSpPr>
          <p:nvPr>
            <p:ph type="body" idx="2"/>
          </p:nvPr>
        </p:nvSpPr>
        <p:spPr/>
        <p:txBody>
          <a:bodyPr/>
          <a:lstStyle/>
          <a:p>
            <a:r>
              <a:rPr lang="en-US" dirty="0"/>
              <a:t>How will your court implement youth-focused cultural engagement? </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dirty="0"/>
          </a:p>
        </p:txBody>
      </p:sp>
      <p:pic>
        <p:nvPicPr>
          <p:cNvPr id="6" name="Content Placeholder 5"/>
          <p:cNvPicPr>
            <a:picLocks noGrp="1" noChangeAspect="1"/>
          </p:cNvPicPr>
          <p:nvPr>
            <p:ph sz="quarter" idx="10"/>
          </p:nvPr>
        </p:nvPicPr>
        <p:blipFill rotWithShape="1">
          <a:blip r:embed="rId2" cstate="print">
            <a:extLst>
              <a:ext uri="{28A0092B-C50C-407E-A947-70E740481C1C}">
                <a14:useLocalDpi xmlns:a14="http://schemas.microsoft.com/office/drawing/2010/main" val="0"/>
              </a:ext>
            </a:extLst>
          </a:blip>
          <a:srcRect b="343"/>
          <a:stretch/>
        </p:blipFill>
        <p:spPr>
          <a:xfrm>
            <a:off x="4187208" y="511044"/>
            <a:ext cx="4157296" cy="4157296"/>
          </a:xfrm>
          <a:prstGeom prst="rect">
            <a:avLst/>
          </a:prstGeom>
        </p:spPr>
      </p:pic>
    </p:spTree>
    <p:extLst>
      <p:ext uri="{BB962C8B-B14F-4D97-AF65-F5344CB8AC3E}">
        <p14:creationId xmlns:p14="http://schemas.microsoft.com/office/powerpoint/2010/main" val="2437517191"/>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dirty="0"/>
          </a:p>
        </p:txBody>
      </p:sp>
      <p:sp>
        <p:nvSpPr>
          <p:cNvPr id="3" name="Content Placeholder 7"/>
          <p:cNvSpPr txBox="1">
            <a:spLocks/>
          </p:cNvSpPr>
          <p:nvPr/>
        </p:nvSpPr>
        <p:spPr>
          <a:xfrm>
            <a:off x="745596" y="654832"/>
            <a:ext cx="5656262" cy="360096"/>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100"/>
              <a:buFont typeface="Arial"/>
              <a:buNone/>
              <a:defRPr sz="7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r>
              <a:rPr lang="en-US" sz="2800" dirty="0">
                <a:solidFill>
                  <a:schemeClr val="tx1"/>
                </a:solidFill>
              </a:rPr>
              <a:t>Wellness Court that is Youth-Focused</a:t>
            </a:r>
          </a:p>
        </p:txBody>
      </p:sp>
      <p:sp>
        <p:nvSpPr>
          <p:cNvPr id="5" name="Rectangle 4"/>
          <p:cNvSpPr/>
          <p:nvPr/>
        </p:nvSpPr>
        <p:spPr>
          <a:xfrm>
            <a:off x="811857" y="1181810"/>
            <a:ext cx="6397326" cy="2677656"/>
          </a:xfrm>
          <a:prstGeom prst="rect">
            <a:avLst/>
          </a:prstGeom>
        </p:spPr>
        <p:txBody>
          <a:bodyPr wrap="square">
            <a:spAutoFit/>
          </a:bodyPr>
          <a:lstStyle/>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Non-adversarial </a:t>
            </a:r>
            <a:r>
              <a:rPr lang="en-US" sz="2400" dirty="0" smtClean="0">
                <a:latin typeface="Calibri" panose="020F0502020204030204" pitchFamily="34" charset="0"/>
                <a:cs typeface="Calibri" panose="020F0502020204030204" pitchFamily="34" charset="0"/>
              </a:rPr>
              <a:t>approach.</a:t>
            </a:r>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Focus on healing and positive behavior </a:t>
            </a:r>
            <a:r>
              <a:rPr lang="en-US" sz="2400" dirty="0" smtClean="0">
                <a:latin typeface="Calibri" panose="020F0502020204030204" pitchFamily="34" charset="0"/>
                <a:cs typeface="Calibri" panose="020F0502020204030204" pitchFamily="34" charset="0"/>
              </a:rPr>
              <a:t>change.</a:t>
            </a:r>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Holistic relationships and increased </a:t>
            </a:r>
            <a:r>
              <a:rPr lang="en-US" sz="2400" dirty="0" smtClean="0">
                <a:latin typeface="Calibri" panose="020F0502020204030204" pitchFamily="34" charset="0"/>
                <a:cs typeface="Calibri" panose="020F0502020204030204" pitchFamily="34" charset="0"/>
              </a:rPr>
              <a:t>community connectedness.</a:t>
            </a:r>
            <a:endParaRPr lang="en-US" sz="24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Promotion of accountability, individual and community </a:t>
            </a:r>
            <a:r>
              <a:rPr lang="en-US" sz="2400" dirty="0" smtClean="0">
                <a:latin typeface="Calibri" panose="020F0502020204030204" pitchFamily="34" charset="0"/>
                <a:cs typeface="Calibri" panose="020F0502020204030204" pitchFamily="34" charset="0"/>
              </a:rPr>
              <a:t>safety</a:t>
            </a:r>
            <a:r>
              <a:rPr lang="en-US" sz="2400" dirty="0">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sz="2400" dirty="0">
                <a:latin typeface="Calibri" panose="020F0502020204030204" pitchFamily="34" charset="0"/>
                <a:cs typeface="Calibri" panose="020F0502020204030204" pitchFamily="34" charset="0"/>
              </a:rPr>
              <a:t>Wellness is not a destination, but a journey. </a:t>
            </a:r>
          </a:p>
        </p:txBody>
      </p:sp>
    </p:spTree>
    <p:extLst>
      <p:ext uri="{BB962C8B-B14F-4D97-AF65-F5344CB8AC3E}">
        <p14:creationId xmlns:p14="http://schemas.microsoft.com/office/powerpoint/2010/main" val="183748347"/>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5"/>
          <p:cNvSpPr txBox="1">
            <a:spLocks noGrp="1"/>
          </p:cNvSpPr>
          <p:nvPr>
            <p:ph type="title"/>
          </p:nvPr>
        </p:nvSpPr>
        <p:spPr>
          <a:xfrm>
            <a:off x="822960" y="214952"/>
            <a:ext cx="7543800" cy="10881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dirty="0"/>
              <a:t>Culture as a Key Component</a:t>
            </a:r>
            <a:endParaRPr dirty="0"/>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dirty="0"/>
          </a:p>
        </p:txBody>
      </p:sp>
      <p:sp>
        <p:nvSpPr>
          <p:cNvPr id="5" name="Text Placeholder 4"/>
          <p:cNvSpPr txBox="1">
            <a:spLocks noGrp="1"/>
          </p:cNvSpPr>
          <p:nvPr>
            <p:ph type="body" idx="1"/>
          </p:nvPr>
        </p:nvSpPr>
        <p:spPr>
          <a:xfrm>
            <a:off x="578052" y="1392380"/>
            <a:ext cx="8033615" cy="3014641"/>
          </a:xfrm>
          <a:prstGeom prst="rect">
            <a:avLst/>
          </a:prstGeom>
          <a:noFill/>
        </p:spPr>
        <p:txBody>
          <a:bodyPr wrap="square" rtlCol="0">
            <a:spAutoFit/>
          </a:bodyPr>
          <a:lstStyle/>
          <a:p>
            <a:r>
              <a:rPr lang="en-US" sz="2800" b="1" dirty="0"/>
              <a:t>Tribal Wellness Courts- The Key Components: </a:t>
            </a:r>
          </a:p>
          <a:p>
            <a:r>
              <a:rPr lang="en-US" sz="2800" b="1" dirty="0"/>
              <a:t/>
            </a:r>
            <a:br>
              <a:rPr lang="en-US" sz="2800" b="1" dirty="0"/>
            </a:br>
            <a:r>
              <a:rPr lang="en-US" sz="2800" b="1" dirty="0"/>
              <a:t>Key Component #4- </a:t>
            </a:r>
            <a:r>
              <a:rPr lang="en-US" sz="2800" dirty="0"/>
              <a:t>Treatment and Rehabilitation- Tribal healing to wellness court provides access to holistic structured and phased alcohol and drug abuse treatment and rehabilitation services that incorporate culture and tradition.  </a:t>
            </a:r>
          </a:p>
        </p:txBody>
      </p:sp>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dirty="0"/>
          </a:p>
        </p:txBody>
      </p:sp>
      <p:sp>
        <p:nvSpPr>
          <p:cNvPr id="8" name="TextBox 7"/>
          <p:cNvSpPr txBox="1"/>
          <p:nvPr/>
        </p:nvSpPr>
        <p:spPr>
          <a:xfrm>
            <a:off x="573578" y="885608"/>
            <a:ext cx="8042564" cy="3508653"/>
          </a:xfrm>
          <a:prstGeom prst="rect">
            <a:avLst/>
          </a:prstGeom>
          <a:noFill/>
        </p:spPr>
        <p:txBody>
          <a:bodyPr wrap="square" rtlCol="0">
            <a:spAutoFit/>
          </a:bodyPr>
          <a:lstStyle/>
          <a:p>
            <a:r>
              <a:rPr lang="en-US" sz="3000" b="1" dirty="0">
                <a:latin typeface="Calibri" panose="020F0502020204030204" pitchFamily="34" charset="0"/>
                <a:cs typeface="Calibri" panose="020F0502020204030204" pitchFamily="34" charset="0"/>
              </a:rPr>
              <a:t>Wellness Court Concepts: </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Consistent with traditional Native justice concepts and methods.</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Focus on the root cause of underlying addictive or abusive behavior that results in court involvement- rather than the act alone. </a:t>
            </a:r>
          </a:p>
          <a:p>
            <a:pPr marL="457200" indent="-457200">
              <a:buFont typeface="Arial" panose="020B0604020202020204" pitchFamily="34" charset="0"/>
              <a:buChar char="•"/>
            </a:pPr>
            <a:r>
              <a:rPr lang="en-US" sz="2400" dirty="0">
                <a:latin typeface="Calibri" panose="020F0502020204030204" pitchFamily="34" charset="0"/>
                <a:cs typeface="Calibri" panose="020F0502020204030204" pitchFamily="34" charset="0"/>
              </a:rPr>
              <a:t>Traditional methods focus on healing and often involve family, extended family, and community in the healing process. </a:t>
            </a:r>
          </a:p>
        </p:txBody>
      </p:sp>
    </p:spTree>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dirty="0"/>
          </a:p>
        </p:txBody>
      </p:sp>
      <p:sp>
        <p:nvSpPr>
          <p:cNvPr id="4" name="Title 3"/>
          <p:cNvSpPr>
            <a:spLocks noGrp="1"/>
          </p:cNvSpPr>
          <p:nvPr>
            <p:ph type="title"/>
          </p:nvPr>
        </p:nvSpPr>
        <p:spPr/>
        <p:txBody>
          <a:bodyPr/>
          <a:lstStyle/>
          <a:p>
            <a:r>
              <a:rPr lang="en-US" dirty="0"/>
              <a:t>Culture as a Key Component </a:t>
            </a:r>
          </a:p>
        </p:txBody>
      </p:sp>
      <p:sp>
        <p:nvSpPr>
          <p:cNvPr id="5" name="TextBox 4"/>
          <p:cNvSpPr txBox="1"/>
          <p:nvPr/>
        </p:nvSpPr>
        <p:spPr>
          <a:xfrm>
            <a:off x="410556" y="1244464"/>
            <a:ext cx="7308578" cy="2862322"/>
          </a:xfrm>
          <a:prstGeom prst="rect">
            <a:avLst/>
          </a:prstGeom>
          <a:noFill/>
        </p:spPr>
        <p:txBody>
          <a:bodyPr wrap="square" rtlCol="0">
            <a:spAutoFit/>
          </a:bodyPr>
          <a:lstStyle/>
          <a:p>
            <a:pPr marL="457200" indent="-457200">
              <a:buFont typeface="Arial" panose="020B0604020202020204" pitchFamily="34" charset="0"/>
              <a:buChar char="•"/>
            </a:pPr>
            <a:r>
              <a:rPr lang="en-US" sz="2000" dirty="0">
                <a:latin typeface="Calibri" panose="020F0502020204030204" pitchFamily="34" charset="0"/>
                <a:cs typeface="Calibri" panose="020F0502020204030204" pitchFamily="34" charset="0"/>
              </a:rPr>
              <a:t>A wide range of cultural, traditional, customary, and/or community values, practices and activities incorporated within the “phased plan.”</a:t>
            </a:r>
          </a:p>
          <a:p>
            <a:pPr marL="457200" indent="-457200">
              <a:buFont typeface="Arial" panose="020B0604020202020204" pitchFamily="34" charset="0"/>
              <a:buChar char="•"/>
            </a:pPr>
            <a:r>
              <a:rPr lang="en-US" sz="2000" dirty="0">
                <a:latin typeface="Calibri" panose="020F0502020204030204" pitchFamily="34" charset="0"/>
                <a:cs typeface="Calibri" panose="020F0502020204030204" pitchFamily="34" charset="0"/>
              </a:rPr>
              <a:t>Activities may be diagnostic, healing, cleansing, reparative, restorative, peacemaking, mediation, and a variety of other culturally grounded participatory activities to support connection and therapeutic community response.</a:t>
            </a:r>
            <a:r>
              <a:rPr lang="en-US" sz="2000" baseline="30000" dirty="0">
                <a:latin typeface="Calibri" panose="020F0502020204030204" pitchFamily="34" charset="0"/>
                <a:cs typeface="Calibri" panose="020F0502020204030204" pitchFamily="34" charset="0"/>
              </a:rPr>
              <a:t>1</a:t>
            </a:r>
            <a:r>
              <a:rPr lang="en-US" sz="2000" dirty="0">
                <a:latin typeface="Calibri" panose="020F0502020204030204" pitchFamily="34" charset="0"/>
                <a:cs typeface="Calibri" panose="020F0502020204030204" pitchFamily="34" charset="0"/>
              </a:rPr>
              <a:t>  </a:t>
            </a:r>
          </a:p>
          <a:p>
            <a:pPr marL="457200" indent="-457200">
              <a:buFont typeface="Arial" panose="020B0604020202020204" pitchFamily="34" charset="0"/>
              <a:buChar char="•"/>
            </a:pPr>
            <a:r>
              <a:rPr lang="en-US" sz="2000" dirty="0">
                <a:latin typeface="Calibri" panose="020F0502020204030204" pitchFamily="34" charset="0"/>
                <a:cs typeface="Calibri" panose="020F0502020204030204" pitchFamily="34" charset="0"/>
              </a:rPr>
              <a:t>Activities may engage spiritual leaders, elders, educators, and others to support wellness court participants. </a:t>
            </a: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31639" y="1696673"/>
            <a:ext cx="1092431" cy="109243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42737" y="3679713"/>
            <a:ext cx="1270237" cy="95267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704347" y="4795573"/>
            <a:ext cx="7441653" cy="646331"/>
          </a:xfrm>
          <a:prstGeom prst="rect">
            <a:avLst/>
          </a:prstGeom>
          <a:noFill/>
        </p:spPr>
        <p:txBody>
          <a:bodyPr wrap="none" rtlCol="0">
            <a:spAutoFit/>
          </a:bodyPr>
          <a:lstStyle/>
          <a:p>
            <a:r>
              <a:rPr lang="en-US" dirty="0"/>
              <a:t>1. Tribal Healing to Wellness Courts, The Key Components (2</a:t>
            </a:r>
            <a:r>
              <a:rPr lang="en-US" baseline="30000" dirty="0"/>
              <a:t>nd</a:t>
            </a:r>
            <a:r>
              <a:rPr lang="en-US" dirty="0"/>
              <a:t> Ed. 2014) at 32</a:t>
            </a:r>
          </a:p>
          <a:p>
            <a:endParaRPr lang="en-US" dirty="0"/>
          </a:p>
        </p:txBody>
      </p:sp>
    </p:spTree>
    <p:extLst>
      <p:ext uri="{BB962C8B-B14F-4D97-AF65-F5344CB8AC3E}">
        <p14:creationId xmlns:p14="http://schemas.microsoft.com/office/powerpoint/2010/main" val="3401023058"/>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dirty="0"/>
          </a:p>
        </p:txBody>
      </p:sp>
      <p:graphicFrame>
        <p:nvGraphicFramePr>
          <p:cNvPr id="5" name="Diagram 4"/>
          <p:cNvGraphicFramePr/>
          <p:nvPr>
            <p:extLst>
              <p:ext uri="{D42A27DB-BD31-4B8C-83A1-F6EECF244321}">
                <p14:modId xmlns:p14="http://schemas.microsoft.com/office/powerpoint/2010/main" val="4225205566"/>
              </p:ext>
            </p:extLst>
          </p:nvPr>
        </p:nvGraphicFramePr>
        <p:xfrm>
          <a:off x="3723861" y="1357464"/>
          <a:ext cx="4818004" cy="3413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p:cNvSpPr/>
          <p:nvPr/>
        </p:nvSpPr>
        <p:spPr>
          <a:xfrm>
            <a:off x="1192696" y="1567152"/>
            <a:ext cx="2531165" cy="954107"/>
          </a:xfrm>
          <a:prstGeom prst="rect">
            <a:avLst/>
          </a:prstGeom>
        </p:spPr>
        <p:txBody>
          <a:bodyPr wrap="square">
            <a:spAutoFit/>
          </a:bodyPr>
          <a:lstStyle/>
          <a:p>
            <a:pPr algn="ctr"/>
            <a:r>
              <a:rPr lang="en-US" b="1" dirty="0" smtClean="0">
                <a:solidFill>
                  <a:schemeClr val="tx1"/>
                </a:solidFill>
              </a:rPr>
              <a:t>JHWC </a:t>
            </a:r>
            <a:r>
              <a:rPr lang="en-US" b="1" dirty="0">
                <a:solidFill>
                  <a:schemeClr val="tx1"/>
                </a:solidFill>
              </a:rPr>
              <a:t>teams provide avenues for healing and accountability in many areas of the youth’s life. </a:t>
            </a:r>
            <a:endParaRPr lang="en-US" dirty="0"/>
          </a:p>
        </p:txBody>
      </p:sp>
      <p:sp>
        <p:nvSpPr>
          <p:cNvPr id="7" name="TextBox 6"/>
          <p:cNvSpPr txBox="1"/>
          <p:nvPr/>
        </p:nvSpPr>
        <p:spPr>
          <a:xfrm>
            <a:off x="695739" y="795130"/>
            <a:ext cx="4116833" cy="400110"/>
          </a:xfrm>
          <a:prstGeom prst="rect">
            <a:avLst/>
          </a:prstGeom>
          <a:noFill/>
        </p:spPr>
        <p:txBody>
          <a:bodyPr wrap="none" rtlCol="0">
            <a:spAutoFit/>
          </a:bodyPr>
          <a:lstStyle/>
          <a:p>
            <a:r>
              <a:rPr lang="en-US" sz="2000" b="1" dirty="0"/>
              <a:t>Supporting the “Whole” Person </a:t>
            </a:r>
          </a:p>
        </p:txBody>
      </p:sp>
      <p:pic>
        <p:nvPicPr>
          <p:cNvPr id="3" name="Picture 2">
            <a:extLst>
              <a:ext uri="{FF2B5EF4-FFF2-40B4-BE49-F238E27FC236}">
                <a16:creationId xmlns:a16="http://schemas.microsoft.com/office/drawing/2014/main" id="{DF2F8E2F-221D-4B75-81A5-EF10853C6C8C}"/>
              </a:ext>
            </a:extLst>
          </p:cNvPr>
          <p:cNvPicPr>
            <a:picLocks noChangeAspect="1"/>
          </p:cNvPicPr>
          <p:nvPr/>
        </p:nvPicPr>
        <p:blipFill>
          <a:blip r:embed="rId7">
            <a:extLst>
              <a:ext uri="{837473B0-CC2E-450A-ABE3-18F120FF3D39}">
                <a1611:picAttrSrcUrl xmlns:a1611="http://schemas.microsoft.com/office/drawing/2016/11/main" xmlns="" r:id="rId8"/>
              </a:ext>
            </a:extLst>
          </a:blip>
          <a:stretch>
            <a:fillRect/>
          </a:stretch>
        </p:blipFill>
        <p:spPr>
          <a:xfrm>
            <a:off x="1649728" y="2521259"/>
            <a:ext cx="1617100" cy="1939383"/>
          </a:xfrm>
          <a:prstGeom prst="rect">
            <a:avLst/>
          </a:prstGeom>
        </p:spPr>
      </p:pic>
      <p:sp>
        <p:nvSpPr>
          <p:cNvPr id="8" name="TextBox 7">
            <a:extLst>
              <a:ext uri="{FF2B5EF4-FFF2-40B4-BE49-F238E27FC236}">
                <a16:creationId xmlns:a16="http://schemas.microsoft.com/office/drawing/2014/main" id="{6C10AEB4-D526-4F64-A931-5969821066F9}"/>
              </a:ext>
            </a:extLst>
          </p:cNvPr>
          <p:cNvSpPr txBox="1"/>
          <p:nvPr/>
        </p:nvSpPr>
        <p:spPr>
          <a:xfrm>
            <a:off x="1319657" y="5204785"/>
            <a:ext cx="1503879" cy="507477"/>
          </a:xfrm>
          <a:prstGeom prst="rect">
            <a:avLst/>
          </a:prstGeom>
          <a:noFill/>
        </p:spPr>
        <p:txBody>
          <a:bodyPr wrap="square" rtlCol="0">
            <a:spAutoFit/>
          </a:bodyPr>
          <a:lstStyle/>
          <a:p>
            <a:r>
              <a:rPr lang="en-US" sz="900">
                <a:hlinkClick r:id="rId8" tooltip="http://www.flickr.com/photos/marinaberlucci/5920955904/"/>
              </a:rPr>
              <a:t>This Photo</a:t>
            </a:r>
            <a:r>
              <a:rPr lang="en-US" sz="900"/>
              <a:t> by Unknown Author is licensed under </a:t>
            </a:r>
            <a:r>
              <a:rPr lang="en-US" sz="900">
                <a:hlinkClick r:id="rId9" tooltip="https://creativecommons.org/licenses/by-nc-nd/3.0/"/>
              </a:rPr>
              <a:t>CC BY-NC-ND</a:t>
            </a:r>
            <a:endParaRPr lang="en-US" sz="900"/>
          </a:p>
        </p:txBody>
      </p:sp>
    </p:spTree>
    <p:extLst>
      <p:ext uri="{BB962C8B-B14F-4D97-AF65-F5344CB8AC3E}">
        <p14:creationId xmlns:p14="http://schemas.microsoft.com/office/powerpoint/2010/main" val="390746102"/>
      </p:ext>
    </p:extLst>
  </p:cSld>
  <p:clrMapOvr>
    <a:masterClrMapping/>
  </p:clrMapOvr>
  <mc:AlternateContent xmlns:mc="http://schemas.openxmlformats.org/markup-compatibility/2006" xmlns:p14="http://schemas.microsoft.com/office/powerpoint/2010/main">
    <mc:Choice Requires="p14">
      <p:transition spd="slow" p14:dur="59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SessionPresentationSettingsData>
  <Settings>
    <answerbulletformat>Numeric</answerbulletformat>
    <pointstoclock>No</pointstoclock>
    <answernowautoinsert>No</answernowautoinsert>
    <answernowstyle>Explosion</answernowstyle>
    <answernowtext>Answer Now</answernowtext>
    <chartcolors>Use PowerPoint Color Scheme</chartcolors>
    <charttype>Vertical</charttype>
    <correctanswerindicator>Checkmark</correctanswerindicator>
    <countdownautoinsert>Yes</countdownautoinsert>
    <countdownseconds>10</countdownseconds>
    <countdownsound>TicToc.wav</countdownsound>
    <countdownstyle>Stopwatch</countdownstyle>
    <gridautoinsert>No</gridautoinsert>
    <gridfillstyle>Answered</gridfillstyle>
    <gridfillcolor>255,255,0</gridfillcolor>
    <chartmodel>3D</chartmodel>
    <simulatedvotecount>50</simulatedvotecount>
    <gridcolor>176,216,255</gridcolor>
    <gridalternatecolor>62,158,255</gridalternatecolor>
    <gridincorrectcolor/>
    <gridopacity>100%</gridopacity>
    <gridtextstyle>Keypad #</gridtextstyle>
    <inputsource>Response Devices</inputsource>
    <userpreferredinputsource/>
    <multipleresponsedivisor># of Responses</multipleresponsedivisor>
    <participantsleaderboard>5</participantsleaderboard>
    <percentagedecimalplaces>0</percentagedecimalplaces>
    <responsecounterautoinsert>Yes</responsecounterautoinsert>
    <responsecounterstyle>Circle</responsecounterstyle>
    <responsecountertextcolor>0,0,0</responsecountertextcolor>
    <responsecounterfillcolor>79,129,189</responsecounterfillcolor>
    <responsecounterbordercolor>56,93,138</responsecounterbordercolor>
    <responsecounterdisplayvalue># of Votes Received</responsecounterdisplayvalue>
    <insertobjectusingcolor>Blue</insertobjectusingcolor>
    <showresults>Yes</showresults>
    <teamcolors>User Defined</teamcolors>
    <teamidentificationtype>None</teamidentificationtype>
    <teamscoringtype>Voting pads only</teamscoringtype>
    <teamscoringdecimalplaces>0</teamscoringdecimalplaces>
    <teamidentificationitem/>
    <teamsleaderboard>5</teamsleaderboard>
    <teamname1/>
    <teamname2/>
    <teamname3/>
    <teamname4/>
    <teamname5/>
    <teamname6/>
    <teamname7/>
    <teamname8/>
    <teamname9/>
    <teamname10/>
    <showcontrolbar>Slides with EZ-VOTE Objects</showcontrolbar>
    <defaultcorrectpointvalue>100</defaultcorrectpointvalue>
    <defaultincorrectpointvalue>0</defaultincorrectpointvalue>
    <chartcolor1>187,224,227</chartcolor1>
    <chartcolor2>51,51,153</chartcolor2>
    <chartcolor3>0,153,153</chartcolor3>
    <chartcolor4>153,204,0</chartcolor4>
    <chartcolor5>128,128,128</chartcolor5>
    <chartcolor6>0,0,0</chartcolor6>
    <chartcolor7>0,102,204</chartcolor7>
    <chartcolor8>204,204,255</chartcolor8>
    <chartcolor9>255,0,0</chartcolor9>
    <chartcolor10>255,255,0</chartcolor10>
    <teamcolor1>187,224,227</teamcolor1>
    <teamcolor2>51,51,153</teamcolor2>
    <teamcolor3>0,153,153</teamcolor3>
    <teamcolor4>153,204,0</teamcolor4>
    <teamcolor5>128,128,128</teamcolor5>
    <teamcolor6>0,0,0</teamcolor6>
    <teamcolor7>0,102,204</teamcolor7>
    <teamcolor8>204,204,255</teamcolor8>
    <teamcolor9>255,0,0</teamcolor9>
    <teamcolor10>255,255,0</teamcolor10>
    <displayanswerimagesduringvote>Yes</displayanswerimagesduringvote>
    <displayanswerimageswithresponses>Yes</displayanswerimageswithresponses>
    <displayanswertextduringvote>Yes</displayanswertextduringvote>
    <displayanswertextwithresponses>Yes</displayanswertextwithresponses>
    <questionslideid/>
    <controlbarstate>Expanded</controlbarstate>
    <isgridcolorknowncolor>No</isgridcolorknowncolor>
    <gridcolorname>255,255,0</gridcolorname>
    <autorec/>
    <autorectimeintrvl/>
    <chartvotesview>Percent Raw</chartvotesview>
    <chartlabelscolor>0,0,0</chartlabelscolor>
    <ischartlabelcolorknowncolor/>
    <chartlabelcolorname/>
    <chartxaxislabeltype>Full Text</chartxaxislabeltype>
    <controlbarposition>Top Left</controlbarposition>
    <teamscoreordertype>Ordinal order</teamscoreordertype>
    <legend>Show</legend>
    <bars>Show</bars>
  </Settings>
</SessionPresentationSettingsData>
</file>

<file path=customXml/item10.xml><?xml version="1.0" encoding="utf-8"?>
<SessionSlideDescriptorData/>
</file>

<file path=customXml/item11.xml><?xml version="1.0" encoding="utf-8"?>
<TextingSlideData/>
</file>

<file path=customXml/item12.xml><?xml version="1.0" encoding="utf-8"?>
<SessionResponseGridSettings>
  <AllResponseGridSettings/>
</SessionResponseGridSettings>
</file>

<file path=customXml/item13.xml><?xml version="1.0" encoding="utf-8"?>
<SessionCloseEndedDescriptorsData/>
</file>

<file path=customXml/item14.xml><?xml version="1.0" encoding="utf-8"?>
<SessionParticipantData/>
</file>

<file path=customXml/item15.xml><?xml version="1.0" encoding="utf-8"?>
<SessionAnswerData>
  <AllAnswers/>
</SessionAnswerData>
</file>

<file path=customXml/item16.xml><?xml version="1.0" encoding="utf-8"?>
<SessionSlideMasterData>
  <SlideMaster/>
</SessionSlideMasterData>
</file>

<file path=customXml/item2.xml><?xml version="1.0" encoding="utf-8"?>
<SessionGroupWeightData/>
</file>

<file path=customXml/item3.xml><?xml version="1.0" encoding="utf-8"?>
<SessionSlideSettingsData>
  <Settings/>
</SessionSlideSettingsData>
</file>

<file path=customXml/item4.xml><?xml version="1.0" encoding="utf-8"?>
<TeamNamesData>
  <TeamNames/>
</TeamNamesData>
</file>

<file path=customXml/item5.xml><?xml version="1.0" encoding="utf-8"?>
<CustomFieldInfoData/>
</file>

<file path=customXml/item6.xml><?xml version="1.0" encoding="utf-8"?>
<ParticipantInfoData/>
</file>

<file path=customXml/item7.xml><?xml version="1.0" encoding="utf-8"?>
<SessionRankData/>
</file>

<file path=customXml/item8.xml><?xml version="1.0" encoding="utf-8"?>
<SessionQuestionData>
  <AllQuestions/>
</SessionQuestionData>
</file>

<file path=customXml/item9.xml><?xml version="1.0" encoding="utf-8"?>
<SessionResponseData/>
</file>

<file path=customXml/itemProps1.xml><?xml version="1.0" encoding="utf-8"?>
<ds:datastoreItem xmlns:ds="http://schemas.openxmlformats.org/officeDocument/2006/customXml" ds:itemID="{3B5C6AE4-095A-47CA-BA45-4B1A881B5EC3}">
  <ds:schemaRefs/>
</ds:datastoreItem>
</file>

<file path=customXml/itemProps10.xml><?xml version="1.0" encoding="utf-8"?>
<ds:datastoreItem xmlns:ds="http://schemas.openxmlformats.org/officeDocument/2006/customXml" ds:itemID="{3AEB1592-C645-4B0B-8FD4-552D3493F5CE}">
  <ds:schemaRefs/>
</ds:datastoreItem>
</file>

<file path=customXml/itemProps11.xml><?xml version="1.0" encoding="utf-8"?>
<ds:datastoreItem xmlns:ds="http://schemas.openxmlformats.org/officeDocument/2006/customXml" ds:itemID="{061C2B7F-9B27-4CBB-A238-1B0F7B22EF64}">
  <ds:schemaRefs/>
</ds:datastoreItem>
</file>

<file path=customXml/itemProps12.xml><?xml version="1.0" encoding="utf-8"?>
<ds:datastoreItem xmlns:ds="http://schemas.openxmlformats.org/officeDocument/2006/customXml" ds:itemID="{106B409A-D648-4E36-AA46-ADC895A5D018}">
  <ds:schemaRefs/>
</ds:datastoreItem>
</file>

<file path=customXml/itemProps13.xml><?xml version="1.0" encoding="utf-8"?>
<ds:datastoreItem xmlns:ds="http://schemas.openxmlformats.org/officeDocument/2006/customXml" ds:itemID="{3D2418C7-B803-4BE5-9194-142961D46C19}">
  <ds:schemaRefs/>
</ds:datastoreItem>
</file>

<file path=customXml/itemProps14.xml><?xml version="1.0" encoding="utf-8"?>
<ds:datastoreItem xmlns:ds="http://schemas.openxmlformats.org/officeDocument/2006/customXml" ds:itemID="{A746EA88-9050-4606-A281-7BEF67217A71}">
  <ds:schemaRefs/>
</ds:datastoreItem>
</file>

<file path=customXml/itemProps15.xml><?xml version="1.0" encoding="utf-8"?>
<ds:datastoreItem xmlns:ds="http://schemas.openxmlformats.org/officeDocument/2006/customXml" ds:itemID="{2C1E5171-3333-49C4-826B-997A229DE386}">
  <ds:schemaRefs/>
</ds:datastoreItem>
</file>

<file path=customXml/itemProps16.xml><?xml version="1.0" encoding="utf-8"?>
<ds:datastoreItem xmlns:ds="http://schemas.openxmlformats.org/officeDocument/2006/customXml" ds:itemID="{2CC7E3C8-E57E-48E6-B7E3-1B828EEA8997}">
  <ds:schemaRefs/>
</ds:datastoreItem>
</file>

<file path=customXml/itemProps2.xml><?xml version="1.0" encoding="utf-8"?>
<ds:datastoreItem xmlns:ds="http://schemas.openxmlformats.org/officeDocument/2006/customXml" ds:itemID="{47D26C63-9763-4ABD-A8BB-838DC95FA369}">
  <ds:schemaRefs/>
</ds:datastoreItem>
</file>

<file path=customXml/itemProps3.xml><?xml version="1.0" encoding="utf-8"?>
<ds:datastoreItem xmlns:ds="http://schemas.openxmlformats.org/officeDocument/2006/customXml" ds:itemID="{2FCCD26B-C0E4-4DD9-AA84-E9A7568A03E6}">
  <ds:schemaRefs/>
</ds:datastoreItem>
</file>

<file path=customXml/itemProps4.xml><?xml version="1.0" encoding="utf-8"?>
<ds:datastoreItem xmlns:ds="http://schemas.openxmlformats.org/officeDocument/2006/customXml" ds:itemID="{6213F97C-AE61-4937-96FE-635A3F60EABD}">
  <ds:schemaRefs/>
</ds:datastoreItem>
</file>

<file path=customXml/itemProps5.xml><?xml version="1.0" encoding="utf-8"?>
<ds:datastoreItem xmlns:ds="http://schemas.openxmlformats.org/officeDocument/2006/customXml" ds:itemID="{0D7640AE-DE0A-4D23-8A4F-4458B1D5A263}">
  <ds:schemaRefs/>
</ds:datastoreItem>
</file>

<file path=customXml/itemProps6.xml><?xml version="1.0" encoding="utf-8"?>
<ds:datastoreItem xmlns:ds="http://schemas.openxmlformats.org/officeDocument/2006/customXml" ds:itemID="{7ED7DF91-7139-4DD3-90B6-45D58DFD674F}">
  <ds:schemaRefs/>
</ds:datastoreItem>
</file>

<file path=customXml/itemProps7.xml><?xml version="1.0" encoding="utf-8"?>
<ds:datastoreItem xmlns:ds="http://schemas.openxmlformats.org/officeDocument/2006/customXml" ds:itemID="{0468ABA3-A62C-49EE-9603-EC11DE4F2D03}">
  <ds:schemaRefs/>
</ds:datastoreItem>
</file>

<file path=customXml/itemProps8.xml><?xml version="1.0" encoding="utf-8"?>
<ds:datastoreItem xmlns:ds="http://schemas.openxmlformats.org/officeDocument/2006/customXml" ds:itemID="{8DC3D7C3-8396-4783-96C4-69EE6C6C1DFC}">
  <ds:schemaRefs/>
</ds:datastoreItem>
</file>

<file path=customXml/itemProps9.xml><?xml version="1.0" encoding="utf-8"?>
<ds:datastoreItem xmlns:ds="http://schemas.openxmlformats.org/officeDocument/2006/customXml" ds:itemID="{80E61E13-F925-4598-A7CE-4270C98B8BA8}">
  <ds:schemaRefs/>
</ds:datastoreItem>
</file>

<file path=docProps/app.xml><?xml version="1.0" encoding="utf-8"?>
<Properties xmlns="http://schemas.openxmlformats.org/officeDocument/2006/extended-properties" xmlns:vt="http://schemas.openxmlformats.org/officeDocument/2006/docPropsVTypes">
  <TotalTime>5183</TotalTime>
  <Words>1768</Words>
  <Application>Microsoft Office PowerPoint</Application>
  <PresentationFormat>On-screen Show (16:9)</PresentationFormat>
  <Paragraphs>187</Paragraphs>
  <Slides>24</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Calibri</vt:lpstr>
      <vt:lpstr>Roboto</vt:lpstr>
      <vt:lpstr>Trebuchet MS</vt:lpstr>
      <vt:lpstr>Arial</vt:lpstr>
      <vt:lpstr>Retrospect</vt:lpstr>
      <vt:lpstr>Cultural Considerations and Family/Parent Engagement in the Juvenile Healing to Wellness Court  </vt:lpstr>
      <vt:lpstr>Opening in a Good Way</vt:lpstr>
      <vt:lpstr>Cultural Connections</vt:lpstr>
      <vt:lpstr>Youth-Focused Treatment and Engagement </vt:lpstr>
      <vt:lpstr>PowerPoint Presentation</vt:lpstr>
      <vt:lpstr>Culture as a Key Component</vt:lpstr>
      <vt:lpstr>PowerPoint Presentation</vt:lpstr>
      <vt:lpstr>Culture as a Key Component </vt:lpstr>
      <vt:lpstr>PowerPoint Presentation</vt:lpstr>
      <vt:lpstr>PowerPoint Presentation</vt:lpstr>
      <vt:lpstr>Cultural Modules and Youth Development </vt:lpstr>
      <vt:lpstr>Cultural Modules and Youth Development </vt:lpstr>
      <vt:lpstr>Traditional Tribal Family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Culture as a key component </vt:lpstr>
      <vt:lpstr>Stop and Reflect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Developing a Project Vision and Mission Statement</dc:title>
  <dc:creator>Anna</dc:creator>
  <cp:lastModifiedBy>Antonia Medina</cp:lastModifiedBy>
  <cp:revision>76</cp:revision>
  <dcterms:modified xsi:type="dcterms:W3CDTF">2021-12-20T20:40:46Z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ExistingPresentation">
    <vt:lpwstr>Yes</vt:lpwstr>
  </property>
  <property fmtid="{D5CDD505-2E9C-101B-9397-08002B2CF9AE}" pid="3" name="PresentationVersion">
    <vt:lpwstr>2.1</vt:lpwstr>
  </property>
  <property fmtid="{D5CDD505-2E9C-101B-9397-08002B2CF9AE}" pid="4" name="PresentationID">
    <vt:lpwstr>d00989614bd64d9d8787c44473b7d754</vt:lpwstr>
  </property>
</Properties>
</file>